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notesSlides/notesSlide13.xml" ContentType="application/vnd.openxmlformats-officedocument.presentationml.notesSlide+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notesSlides/notesSlide19.xml" ContentType="application/vnd.openxmlformats-officedocument.presentationml.notesSlide+xml"/>
  <Override PartName="/ppt/tags/tag50.xml" ContentType="application/vnd.openxmlformats-officedocument.presentationml.tags+xml"/>
  <Override PartName="/ppt/notesSlides/notesSlide20.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notesSlides/notesSlide21.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22.xml" ContentType="application/vnd.openxmlformats-officedocument.presentationml.notesSlide+xml"/>
  <Override PartName="/ppt/tags/tag56.xml" ContentType="application/vnd.openxmlformats-officedocument.presentationml.tags+xml"/>
  <Override PartName="/ppt/notesSlides/notesSlide23.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notesSlides/notesSlide24.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25.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26.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4"/>
  </p:notesMasterIdLst>
  <p:handoutMasterIdLst>
    <p:handoutMasterId r:id="rId45"/>
  </p:handoutMasterIdLst>
  <p:sldIdLst>
    <p:sldId id="267" r:id="rId5"/>
    <p:sldId id="269" r:id="rId6"/>
    <p:sldId id="329" r:id="rId7"/>
    <p:sldId id="330" r:id="rId8"/>
    <p:sldId id="327" r:id="rId9"/>
    <p:sldId id="328" r:id="rId10"/>
    <p:sldId id="331" r:id="rId11"/>
    <p:sldId id="320" r:id="rId12"/>
    <p:sldId id="321" r:id="rId13"/>
    <p:sldId id="270" r:id="rId14"/>
    <p:sldId id="324" r:id="rId15"/>
    <p:sldId id="271" r:id="rId16"/>
    <p:sldId id="283" r:id="rId17"/>
    <p:sldId id="319" r:id="rId18"/>
    <p:sldId id="272" r:id="rId19"/>
    <p:sldId id="297" r:id="rId20"/>
    <p:sldId id="355" r:id="rId21"/>
    <p:sldId id="285" r:id="rId22"/>
    <p:sldId id="332" r:id="rId23"/>
    <p:sldId id="335" r:id="rId24"/>
    <p:sldId id="333" r:id="rId25"/>
    <p:sldId id="339" r:id="rId26"/>
    <p:sldId id="341" r:id="rId27"/>
    <p:sldId id="345" r:id="rId28"/>
    <p:sldId id="343" r:id="rId29"/>
    <p:sldId id="344" r:id="rId30"/>
    <p:sldId id="351" r:id="rId31"/>
    <p:sldId id="352" r:id="rId32"/>
    <p:sldId id="350" r:id="rId33"/>
    <p:sldId id="347" r:id="rId34"/>
    <p:sldId id="348" r:id="rId35"/>
    <p:sldId id="349" r:id="rId36"/>
    <p:sldId id="354" r:id="rId37"/>
    <p:sldId id="273" r:id="rId38"/>
    <p:sldId id="286" r:id="rId39"/>
    <p:sldId id="318" r:id="rId40"/>
    <p:sldId id="342" r:id="rId41"/>
    <p:sldId id="316" r:id="rId42"/>
    <p:sldId id="338" r:id="rId4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EDF1"/>
    <a:srgbClr val="106A55"/>
    <a:srgbClr val="D2DDE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B9974-481E-49C8-B6F9-E8D2248492CD}" v="563" dt="2023-06-27T15:06:25.056"/>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32" autoAdjust="0"/>
    <p:restoredTop sz="89176" autoAdjust="0"/>
  </p:normalViewPr>
  <p:slideViewPr>
    <p:cSldViewPr snapToGrid="0">
      <p:cViewPr>
        <p:scale>
          <a:sx n="75" d="100"/>
          <a:sy n="75" d="100"/>
        </p:scale>
        <p:origin x="150" y="474"/>
      </p:cViewPr>
      <p:guideLst/>
    </p:cSldViewPr>
  </p:slideViewPr>
  <p:notesTextViewPr>
    <p:cViewPr>
      <p:scale>
        <a:sx n="1" d="1"/>
        <a:sy n="1" d="1"/>
      </p:scale>
      <p:origin x="0" y="0"/>
    </p:cViewPr>
  </p:notesTextViewPr>
  <p:notesViewPr>
    <p:cSldViewPr snapToGrid="0">
      <p:cViewPr varScale="1">
        <p:scale>
          <a:sx n="87" d="100"/>
          <a:sy n="87" d="100"/>
        </p:scale>
        <p:origin x="336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183BAC9E-B744-EDD2-2B0D-C339774E77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5BECD900-E905-8F39-49E6-39032599C5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67FC6B-6F57-4657-ADD2-B6744BFA1308}" type="datetimeFigureOut">
              <a:rPr lang="en-US" smtClean="0"/>
              <a:t>7/5/2023</a:t>
            </a:fld>
            <a:endParaRPr lang="en-US"/>
          </a:p>
        </p:txBody>
      </p:sp>
      <p:sp>
        <p:nvSpPr>
          <p:cNvPr id="4" name="Footer Placeholder 3">
            <a:extLst>
              <a:ext uri="{FF2B5EF4-FFF2-40B4-BE49-F238E27FC236}">
                <a16:creationId xmlns:a16="http://schemas.microsoft.com/office/drawing/2014/main" xmlns="" id="{40C22DEB-EDD9-D8FC-061E-863FA19EEA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4CD83EC8-4589-17AC-D768-FB22513DCB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917F6C-454A-4471-953B-2CA2E6EFF2E4}" type="slidenum">
              <a:rPr lang="en-US" smtClean="0"/>
              <a:t>‹nº›</a:t>
            </a:fld>
            <a:endParaRPr lang="en-US"/>
          </a:p>
        </p:txBody>
      </p:sp>
    </p:spTree>
    <p:extLst>
      <p:ext uri="{BB962C8B-B14F-4D97-AF65-F5344CB8AC3E}">
        <p14:creationId xmlns:p14="http://schemas.microsoft.com/office/powerpoint/2010/main" val="3789435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4FE6B-ACE2-45F5-8B09-0A230D11F74C}" type="datetimeFigureOut">
              <a:rPr lang="de-DE" smtClean="0"/>
              <a:t>05.07.2023</a:t>
            </a:fld>
            <a:endParaRPr lang="de-D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215B1-5AE8-449F-8BBB-AF3B75A2FE26}" type="slidenum">
              <a:rPr lang="de-DE" smtClean="0"/>
              <a:t>‹nº›</a:t>
            </a:fld>
            <a:endParaRPr lang="de-DE" dirty="0"/>
          </a:p>
        </p:txBody>
      </p:sp>
    </p:spTree>
    <p:extLst>
      <p:ext uri="{BB962C8B-B14F-4D97-AF65-F5344CB8AC3E}">
        <p14:creationId xmlns:p14="http://schemas.microsoft.com/office/powerpoint/2010/main" val="85797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Hey, </a:t>
            </a:r>
            <a:r>
              <a:rPr lang="de-DE" dirty="0" err="1"/>
              <a:t>everyone</a:t>
            </a:r>
            <a:r>
              <a:rPr lang="de-DE" dirty="0"/>
              <a:t>! </a:t>
            </a:r>
            <a:r>
              <a:rPr lang="de-DE" dirty="0" err="1"/>
              <a:t>Thanks</a:t>
            </a:r>
            <a:r>
              <a:rPr lang="de-DE" dirty="0"/>
              <a:t> </a:t>
            </a:r>
            <a:r>
              <a:rPr lang="de-DE" dirty="0" err="1"/>
              <a:t>for</a:t>
            </a:r>
            <a:r>
              <a:rPr lang="de-DE" dirty="0"/>
              <a:t> </a:t>
            </a:r>
            <a:r>
              <a:rPr lang="de-DE" dirty="0" err="1"/>
              <a:t>coming</a:t>
            </a:r>
            <a:r>
              <a:rPr lang="de-DE" dirty="0"/>
              <a:t> </a:t>
            </a:r>
            <a:r>
              <a:rPr lang="de-DE" dirty="0" err="1"/>
              <a:t>to</a:t>
            </a:r>
            <a:r>
              <a:rPr lang="de-DE" dirty="0"/>
              <a:t> </a:t>
            </a:r>
            <a:r>
              <a:rPr lang="de-DE" dirty="0" err="1"/>
              <a:t>my</a:t>
            </a:r>
            <a:r>
              <a:rPr lang="de-DE" dirty="0"/>
              <a:t> </a:t>
            </a:r>
            <a:r>
              <a:rPr lang="de-DE" dirty="0" err="1"/>
              <a:t>presentation</a:t>
            </a:r>
            <a:r>
              <a:rPr lang="de-DE" dirty="0"/>
              <a:t>. </a:t>
            </a:r>
            <a:r>
              <a:rPr lang="de-DE" dirty="0" err="1"/>
              <a:t>I‘m</a:t>
            </a:r>
            <a:r>
              <a:rPr lang="de-DE" dirty="0"/>
              <a:t> Luiza </a:t>
            </a:r>
            <a:r>
              <a:rPr lang="de-DE" dirty="0" err="1"/>
              <a:t>as</a:t>
            </a:r>
            <a:r>
              <a:rPr lang="de-DE" dirty="0"/>
              <a:t> I </a:t>
            </a:r>
            <a:r>
              <a:rPr lang="de-DE" dirty="0" err="1"/>
              <a:t>think</a:t>
            </a:r>
            <a:r>
              <a:rPr lang="de-DE" dirty="0"/>
              <a:t> </a:t>
            </a:r>
            <a:r>
              <a:rPr lang="de-DE" dirty="0" err="1"/>
              <a:t>you</a:t>
            </a:r>
            <a:r>
              <a:rPr lang="de-DE" dirty="0"/>
              <a:t> all </a:t>
            </a:r>
            <a:r>
              <a:rPr lang="de-DE" dirty="0" err="1"/>
              <a:t>know</a:t>
            </a:r>
            <a:r>
              <a:rPr lang="de-DE" dirty="0"/>
              <a:t>, and I </a:t>
            </a:r>
            <a:r>
              <a:rPr lang="de-DE" dirty="0" err="1"/>
              <a:t>have</a:t>
            </a:r>
            <a:r>
              <a:rPr lang="de-DE" dirty="0"/>
              <a:t> </a:t>
            </a:r>
            <a:r>
              <a:rPr lang="de-DE" dirty="0" err="1"/>
              <a:t>been</a:t>
            </a:r>
            <a:r>
              <a:rPr lang="de-DE" dirty="0"/>
              <a:t> </a:t>
            </a:r>
            <a:r>
              <a:rPr lang="de-DE" dirty="0" err="1"/>
              <a:t>living</a:t>
            </a:r>
            <a:r>
              <a:rPr lang="de-DE" dirty="0"/>
              <a:t> </a:t>
            </a:r>
            <a:r>
              <a:rPr lang="de-DE" dirty="0" err="1"/>
              <a:t>here</a:t>
            </a:r>
            <a:r>
              <a:rPr lang="de-DE" dirty="0"/>
              <a:t> in Germany </a:t>
            </a:r>
            <a:r>
              <a:rPr lang="de-DE" dirty="0" err="1"/>
              <a:t>for</a:t>
            </a:r>
            <a:r>
              <a:rPr lang="de-DE" dirty="0"/>
              <a:t> a </a:t>
            </a:r>
            <a:r>
              <a:rPr lang="de-DE" dirty="0" err="1"/>
              <a:t>little</a:t>
            </a:r>
            <a:r>
              <a:rPr lang="de-DE" dirty="0"/>
              <a:t> </a:t>
            </a:r>
            <a:r>
              <a:rPr lang="de-DE" dirty="0" err="1"/>
              <a:t>more</a:t>
            </a:r>
            <a:r>
              <a:rPr lang="de-DE" dirty="0"/>
              <a:t> </a:t>
            </a:r>
            <a:r>
              <a:rPr lang="de-DE" dirty="0" err="1"/>
              <a:t>than</a:t>
            </a:r>
            <a:r>
              <a:rPr lang="de-DE" dirty="0"/>
              <a:t> a </a:t>
            </a:r>
            <a:r>
              <a:rPr lang="de-DE" dirty="0" err="1"/>
              <a:t>year</a:t>
            </a:r>
            <a:r>
              <a:rPr lang="de-DE" dirty="0"/>
              <a:t> </a:t>
            </a:r>
            <a:r>
              <a:rPr lang="de-DE" dirty="0" err="1"/>
              <a:t>now</a:t>
            </a:r>
            <a:r>
              <a:rPr lang="de-DE" dirty="0"/>
              <a:t>. </a:t>
            </a:r>
            <a:br>
              <a:rPr lang="de-DE" dirty="0"/>
            </a:br>
            <a:r>
              <a:rPr lang="de-DE" dirty="0"/>
              <a:t/>
            </a:r>
            <a:br>
              <a:rPr lang="de-DE" dirty="0"/>
            </a:br>
            <a:r>
              <a:rPr lang="de-DE" dirty="0"/>
              <a:t>Working at IPT, I </a:t>
            </a:r>
            <a:r>
              <a:rPr lang="de-DE" dirty="0" err="1"/>
              <a:t>had</a:t>
            </a:r>
            <a:r>
              <a:rPr lang="de-DE" dirty="0"/>
              <a:t> </a:t>
            </a:r>
            <a:r>
              <a:rPr lang="de-DE" dirty="0" err="1"/>
              <a:t>the</a:t>
            </a:r>
            <a:r>
              <a:rPr lang="de-DE" dirty="0"/>
              <a:t> </a:t>
            </a:r>
            <a:r>
              <a:rPr lang="de-DE" dirty="0" err="1"/>
              <a:t>opportunity</a:t>
            </a:r>
            <a:r>
              <a:rPr lang="de-DE" dirty="0"/>
              <a:t> </a:t>
            </a:r>
            <a:r>
              <a:rPr lang="de-DE" dirty="0" err="1"/>
              <a:t>to</a:t>
            </a:r>
            <a:r>
              <a:rPr lang="de-DE" dirty="0"/>
              <a:t> </a:t>
            </a:r>
            <a:r>
              <a:rPr lang="de-DE" dirty="0" err="1"/>
              <a:t>delve</a:t>
            </a:r>
            <a:r>
              <a:rPr lang="de-DE" dirty="0"/>
              <a:t> </a:t>
            </a:r>
            <a:r>
              <a:rPr lang="de-DE" dirty="0" err="1"/>
              <a:t>into</a:t>
            </a:r>
            <a:r>
              <a:rPr lang="de-DE" dirty="0"/>
              <a:t> </a:t>
            </a:r>
            <a:r>
              <a:rPr lang="de-DE" dirty="0" err="1"/>
              <a:t>amazing</a:t>
            </a:r>
            <a:r>
              <a:rPr lang="de-DE" dirty="0"/>
              <a:t> </a:t>
            </a:r>
            <a:r>
              <a:rPr lang="de-DE" dirty="0" err="1"/>
              <a:t>projects</a:t>
            </a:r>
            <a:r>
              <a:rPr lang="de-DE" dirty="0"/>
              <a:t> and </a:t>
            </a:r>
            <a:r>
              <a:rPr lang="de-DE" dirty="0" err="1"/>
              <a:t>the</a:t>
            </a:r>
            <a:r>
              <a:rPr lang="de-DE" dirty="0"/>
              <a:t> 5G.NAMICO, </a:t>
            </a:r>
            <a:r>
              <a:rPr lang="de-DE" dirty="0" err="1"/>
              <a:t>especifically</a:t>
            </a:r>
            <a:r>
              <a:rPr lang="de-DE" dirty="0"/>
              <a:t> </a:t>
            </a:r>
            <a:r>
              <a:rPr lang="de-DE" dirty="0" err="1"/>
              <a:t>the</a:t>
            </a:r>
            <a:r>
              <a:rPr lang="de-DE" dirty="0"/>
              <a:t> </a:t>
            </a:r>
            <a:r>
              <a:rPr lang="de-DE" dirty="0" err="1"/>
              <a:t>validation</a:t>
            </a:r>
            <a:r>
              <a:rPr lang="de-DE" dirty="0"/>
              <a:t> </a:t>
            </a:r>
            <a:r>
              <a:rPr lang="de-DE" dirty="0" err="1"/>
              <a:t>of</a:t>
            </a:r>
            <a:r>
              <a:rPr lang="de-DE" dirty="0"/>
              <a:t> </a:t>
            </a:r>
            <a:r>
              <a:rPr lang="de-DE" dirty="0" err="1"/>
              <a:t>the</a:t>
            </a:r>
            <a:r>
              <a:rPr lang="de-DE" dirty="0"/>
              <a:t> remote-</a:t>
            </a:r>
            <a:r>
              <a:rPr lang="de-DE" dirty="0" err="1"/>
              <a:t>contol</a:t>
            </a:r>
            <a:r>
              <a:rPr lang="de-DE" dirty="0"/>
              <a:t> </a:t>
            </a:r>
            <a:r>
              <a:rPr lang="de-DE" dirty="0" err="1"/>
              <a:t>use</a:t>
            </a:r>
            <a:r>
              <a:rPr lang="de-DE" dirty="0"/>
              <a:t> </a:t>
            </a:r>
            <a:r>
              <a:rPr lang="de-DE" dirty="0" err="1"/>
              <a:t>cases</a:t>
            </a:r>
            <a:r>
              <a:rPr lang="de-DE" dirty="0"/>
              <a:t> </a:t>
            </a:r>
            <a:r>
              <a:rPr lang="de-DE" dirty="0" err="1"/>
              <a:t>for</a:t>
            </a:r>
            <a:r>
              <a:rPr lang="de-DE" dirty="0"/>
              <a:t> </a:t>
            </a:r>
            <a:r>
              <a:rPr lang="de-DE" dirty="0" err="1"/>
              <a:t>construction</a:t>
            </a:r>
            <a:r>
              <a:rPr lang="de-DE" dirty="0"/>
              <a:t> and </a:t>
            </a:r>
            <a:r>
              <a:rPr lang="de-DE" dirty="0" err="1"/>
              <a:t>mining</a:t>
            </a:r>
            <a:r>
              <a:rPr lang="de-DE" dirty="0"/>
              <a:t> </a:t>
            </a:r>
            <a:r>
              <a:rPr lang="de-DE" dirty="0" err="1"/>
              <a:t>robots</a:t>
            </a:r>
            <a:r>
              <a:rPr lang="de-DE" dirty="0"/>
              <a:t> in 5G, was </a:t>
            </a:r>
            <a:r>
              <a:rPr lang="de-DE" dirty="0" err="1"/>
              <a:t>the</a:t>
            </a:r>
            <a:r>
              <a:rPr lang="de-DE" dirty="0"/>
              <a:t> </a:t>
            </a:r>
            <a:r>
              <a:rPr lang="de-DE" dirty="0" err="1"/>
              <a:t>one</a:t>
            </a:r>
            <a:r>
              <a:rPr lang="de-DE" dirty="0"/>
              <a:t> </a:t>
            </a:r>
            <a:r>
              <a:rPr lang="de-DE" dirty="0" err="1"/>
              <a:t>chosen</a:t>
            </a:r>
            <a:r>
              <a:rPr lang="de-DE" dirty="0"/>
              <a:t> </a:t>
            </a:r>
            <a:r>
              <a:rPr lang="de-DE" dirty="0" err="1"/>
              <a:t>for</a:t>
            </a:r>
            <a:r>
              <a:rPr lang="de-DE" dirty="0"/>
              <a:t> </a:t>
            </a:r>
            <a:r>
              <a:rPr lang="de-DE" dirty="0" err="1"/>
              <a:t>the</a:t>
            </a:r>
            <a:r>
              <a:rPr lang="de-DE" dirty="0"/>
              <a:t> </a:t>
            </a:r>
            <a:r>
              <a:rPr lang="de-DE" dirty="0" err="1"/>
              <a:t>development</a:t>
            </a:r>
            <a:r>
              <a:rPr lang="de-DE" dirty="0"/>
              <a:t> </a:t>
            </a:r>
            <a:r>
              <a:rPr lang="de-DE" dirty="0" err="1"/>
              <a:t>of</a:t>
            </a:r>
            <a:r>
              <a:rPr lang="de-DE" dirty="0"/>
              <a:t> </a:t>
            </a:r>
            <a:r>
              <a:rPr lang="de-DE" dirty="0" err="1"/>
              <a:t>my</a:t>
            </a:r>
            <a:r>
              <a:rPr lang="de-DE" dirty="0"/>
              <a:t> </a:t>
            </a:r>
            <a:r>
              <a:rPr lang="de-DE" dirty="0" err="1"/>
              <a:t>thesis</a:t>
            </a:r>
            <a:r>
              <a:rPr lang="de-DE" dirty="0"/>
              <a:t>. </a:t>
            </a:r>
            <a:br>
              <a:rPr lang="de-DE" dirty="0"/>
            </a:br>
            <a:r>
              <a:rPr lang="de-DE" dirty="0"/>
              <a:t/>
            </a:r>
            <a:br>
              <a:rPr lang="de-DE" dirty="0"/>
            </a:br>
            <a:r>
              <a:rPr lang="de-DE" dirty="0" err="1"/>
              <a:t>I‘d</a:t>
            </a:r>
            <a:r>
              <a:rPr lang="de-DE" dirty="0"/>
              <a:t> like </a:t>
            </a:r>
            <a:r>
              <a:rPr lang="de-DE" dirty="0" err="1"/>
              <a:t>to</a:t>
            </a:r>
            <a:r>
              <a:rPr lang="de-DE" dirty="0"/>
              <a:t> </a:t>
            </a:r>
            <a:r>
              <a:rPr lang="en-US" b="0" i="0" dirty="0">
                <a:solidFill>
                  <a:srgbClr val="374151"/>
                </a:solidFill>
                <a:effectLst/>
                <a:latin typeface="Söhne"/>
              </a:rPr>
              <a:t>extend</a:t>
            </a:r>
            <a:r>
              <a:rPr lang="de-DE" dirty="0"/>
              <a:t> a </a:t>
            </a:r>
            <a:r>
              <a:rPr lang="de-DE" dirty="0" err="1"/>
              <a:t>special</a:t>
            </a:r>
            <a:r>
              <a:rPr lang="de-DE" dirty="0"/>
              <a:t> </a:t>
            </a:r>
            <a:r>
              <a:rPr lang="de-DE" dirty="0" err="1"/>
              <a:t>thank</a:t>
            </a:r>
            <a:r>
              <a:rPr lang="de-DE" dirty="0"/>
              <a:t> </a:t>
            </a:r>
            <a:r>
              <a:rPr lang="de-DE" dirty="0" err="1"/>
              <a:t>you</a:t>
            </a:r>
            <a:r>
              <a:rPr lang="de-DE" dirty="0"/>
              <a:t> </a:t>
            </a:r>
            <a:r>
              <a:rPr lang="de-DE" dirty="0" err="1"/>
              <a:t>to</a:t>
            </a:r>
            <a:r>
              <a:rPr lang="de-DE" dirty="0"/>
              <a:t> </a:t>
            </a:r>
            <a:r>
              <a:rPr lang="de-DE" dirty="0" err="1"/>
              <a:t>the</a:t>
            </a:r>
            <a:r>
              <a:rPr lang="de-DE" dirty="0"/>
              <a:t> </a:t>
            </a:r>
            <a:r>
              <a:rPr lang="de-DE" dirty="0" err="1"/>
              <a:t>evaluation</a:t>
            </a:r>
            <a:r>
              <a:rPr lang="de-DE" dirty="0"/>
              <a:t> </a:t>
            </a:r>
            <a:r>
              <a:rPr lang="de-DE" dirty="0" err="1"/>
              <a:t>board</a:t>
            </a:r>
            <a:r>
              <a:rPr lang="de-DE" dirty="0"/>
              <a:t> </a:t>
            </a:r>
            <a:r>
              <a:rPr lang="de-DE" dirty="0" err="1"/>
              <a:t>for</a:t>
            </a:r>
            <a:r>
              <a:rPr lang="de-DE" dirty="0"/>
              <a:t> </a:t>
            </a:r>
            <a:r>
              <a:rPr lang="de-DE" dirty="0" err="1"/>
              <a:t>being</a:t>
            </a:r>
            <a:r>
              <a:rPr lang="de-DE" dirty="0"/>
              <a:t> </a:t>
            </a:r>
            <a:r>
              <a:rPr lang="de-DE" dirty="0" err="1"/>
              <a:t>present</a:t>
            </a:r>
            <a:r>
              <a:rPr lang="de-DE" dirty="0"/>
              <a:t> </a:t>
            </a:r>
            <a:r>
              <a:rPr lang="de-DE" dirty="0" err="1"/>
              <a:t>here</a:t>
            </a:r>
            <a:r>
              <a:rPr lang="de-DE" dirty="0"/>
              <a:t> and </a:t>
            </a:r>
            <a:r>
              <a:rPr lang="de-DE" dirty="0" err="1"/>
              <a:t>accepting</a:t>
            </a:r>
            <a:r>
              <a:rPr lang="de-DE" dirty="0"/>
              <a:t> </a:t>
            </a:r>
            <a:r>
              <a:rPr lang="de-DE" dirty="0" err="1"/>
              <a:t>the</a:t>
            </a:r>
            <a:r>
              <a:rPr lang="de-DE" dirty="0"/>
              <a:t> </a:t>
            </a:r>
            <a:r>
              <a:rPr lang="de-DE" dirty="0" err="1"/>
              <a:t>invitation</a:t>
            </a:r>
            <a:r>
              <a:rPr lang="de-DE" dirty="0"/>
              <a:t> </a:t>
            </a:r>
            <a:r>
              <a:rPr lang="de-DE" dirty="0" err="1"/>
              <a:t>to</a:t>
            </a:r>
            <a:r>
              <a:rPr lang="de-DE" dirty="0"/>
              <a:t> </a:t>
            </a:r>
            <a:r>
              <a:rPr lang="de-DE" dirty="0" err="1"/>
              <a:t>participate</a:t>
            </a:r>
            <a:r>
              <a:rPr lang="de-DE" dirty="0"/>
              <a:t> </a:t>
            </a:r>
            <a:r>
              <a:rPr lang="de-DE" dirty="0" err="1"/>
              <a:t>today</a:t>
            </a:r>
            <a:r>
              <a:rPr lang="de-DE" dirty="0"/>
              <a:t>, and </a:t>
            </a:r>
            <a:r>
              <a:rPr lang="de-DE" dirty="0" err="1"/>
              <a:t>to</a:t>
            </a:r>
            <a:r>
              <a:rPr lang="de-DE" dirty="0"/>
              <a:t> </a:t>
            </a:r>
            <a:r>
              <a:rPr lang="de-DE" dirty="0" err="1"/>
              <a:t>my</a:t>
            </a:r>
            <a:r>
              <a:rPr lang="de-DE" dirty="0"/>
              <a:t> </a:t>
            </a:r>
            <a:r>
              <a:rPr lang="de-DE" dirty="0" err="1"/>
              <a:t>supervisors</a:t>
            </a:r>
            <a:r>
              <a:rPr lang="de-DE" dirty="0"/>
              <a:t>: </a:t>
            </a:r>
            <a:r>
              <a:rPr lang="de-DE" dirty="0" err="1"/>
              <a:t>Aninha</a:t>
            </a:r>
            <a:r>
              <a:rPr lang="de-DE" dirty="0"/>
              <a:t> and Sarah, </a:t>
            </a:r>
            <a:r>
              <a:rPr lang="de-DE" dirty="0" err="1"/>
              <a:t>for</a:t>
            </a:r>
            <a:r>
              <a:rPr lang="de-DE" dirty="0"/>
              <a:t> </a:t>
            </a:r>
            <a:r>
              <a:rPr lang="de-DE" dirty="0" err="1"/>
              <a:t>the</a:t>
            </a:r>
            <a:r>
              <a:rPr lang="de-DE" dirty="0"/>
              <a:t> support </a:t>
            </a:r>
            <a:r>
              <a:rPr lang="de-DE" dirty="0" err="1"/>
              <a:t>througout</a:t>
            </a:r>
            <a:r>
              <a:rPr lang="de-DE" dirty="0"/>
              <a:t> </a:t>
            </a:r>
            <a:r>
              <a:rPr lang="de-DE" dirty="0" err="1"/>
              <a:t>this</a:t>
            </a:r>
            <a:r>
              <a:rPr lang="de-DE" dirty="0"/>
              <a:t> </a:t>
            </a:r>
            <a:r>
              <a:rPr lang="de-DE" dirty="0" err="1"/>
              <a:t>whole</a:t>
            </a:r>
            <a:r>
              <a:rPr lang="de-DE" dirty="0"/>
              <a:t> </a:t>
            </a:r>
            <a:r>
              <a:rPr lang="de-DE" dirty="0" err="1"/>
              <a:t>journey</a:t>
            </a:r>
            <a:r>
              <a:rPr lang="de-DE" dirty="0"/>
              <a:t>. And </a:t>
            </a:r>
            <a:r>
              <a:rPr lang="de-DE" dirty="0" err="1"/>
              <a:t>now</a:t>
            </a:r>
            <a:r>
              <a:rPr lang="de-DE" dirty="0"/>
              <a:t>, </a:t>
            </a:r>
            <a:r>
              <a:rPr lang="de-DE" dirty="0" err="1"/>
              <a:t>let‘s</a:t>
            </a:r>
            <a:r>
              <a:rPr lang="de-DE" dirty="0"/>
              <a:t> </a:t>
            </a:r>
            <a:r>
              <a:rPr lang="de-DE" dirty="0" err="1"/>
              <a:t>get</a:t>
            </a:r>
            <a:r>
              <a:rPr lang="de-DE" dirty="0"/>
              <a:t> </a:t>
            </a:r>
            <a:r>
              <a:rPr lang="de-DE" dirty="0" err="1"/>
              <a:t>started</a:t>
            </a:r>
            <a:r>
              <a:rPr lang="de-DE" dirty="0"/>
              <a:t>!</a:t>
            </a:r>
          </a:p>
        </p:txBody>
      </p:sp>
      <p:sp>
        <p:nvSpPr>
          <p:cNvPr id="4" name="Slide Number Placeholder 3"/>
          <p:cNvSpPr>
            <a:spLocks noGrp="1"/>
          </p:cNvSpPr>
          <p:nvPr>
            <p:ph type="sldNum" sz="quarter" idx="5"/>
          </p:nvPr>
        </p:nvSpPr>
        <p:spPr/>
        <p:txBody>
          <a:bodyPr/>
          <a:lstStyle/>
          <a:p>
            <a:fld id="{38D215B1-5AE8-449F-8BBB-AF3B75A2FE26}" type="slidenum">
              <a:rPr lang="de-DE" smtClean="0"/>
              <a:t>1</a:t>
            </a:fld>
            <a:endParaRPr lang="de-DE" dirty="0"/>
          </a:p>
        </p:txBody>
      </p:sp>
    </p:spTree>
    <p:extLst>
      <p:ext uri="{BB962C8B-B14F-4D97-AF65-F5344CB8AC3E}">
        <p14:creationId xmlns:p14="http://schemas.microsoft.com/office/powerpoint/2010/main" val="1207644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Moving on, I </a:t>
            </a:r>
            <a:r>
              <a:rPr lang="de-DE" dirty="0" err="1"/>
              <a:t>want</a:t>
            </a:r>
            <a:r>
              <a:rPr lang="de-DE" dirty="0"/>
              <a:t> </a:t>
            </a:r>
            <a:r>
              <a:rPr lang="de-DE" dirty="0" err="1"/>
              <a:t>to</a:t>
            </a:r>
            <a:r>
              <a:rPr lang="de-DE" dirty="0"/>
              <a:t> </a:t>
            </a:r>
            <a:r>
              <a:rPr lang="de-DE" dirty="0" err="1"/>
              <a:t>make</a:t>
            </a:r>
            <a:r>
              <a:rPr lang="de-DE" dirty="0"/>
              <a:t> </a:t>
            </a:r>
            <a:r>
              <a:rPr lang="de-DE" dirty="0" err="1"/>
              <a:t>the</a:t>
            </a:r>
            <a:r>
              <a:rPr lang="de-DE" dirty="0"/>
              <a:t> </a:t>
            </a:r>
            <a:r>
              <a:rPr lang="de-DE" dirty="0" err="1"/>
              <a:t>objectives</a:t>
            </a:r>
            <a:r>
              <a:rPr lang="de-DE" dirty="0"/>
              <a:t> </a:t>
            </a:r>
            <a:r>
              <a:rPr lang="de-DE" dirty="0" err="1"/>
              <a:t>of</a:t>
            </a:r>
            <a:r>
              <a:rPr lang="de-DE" dirty="0"/>
              <a:t> </a:t>
            </a:r>
            <a:r>
              <a:rPr lang="de-DE" dirty="0" err="1"/>
              <a:t>this</a:t>
            </a:r>
            <a:r>
              <a:rPr lang="de-DE" dirty="0"/>
              <a:t> </a:t>
            </a:r>
            <a:r>
              <a:rPr lang="de-DE" dirty="0" err="1"/>
              <a:t>work</a:t>
            </a:r>
            <a:r>
              <a:rPr lang="de-DE" dirty="0"/>
              <a:t> </a:t>
            </a:r>
            <a:r>
              <a:rPr lang="de-DE" dirty="0" err="1"/>
              <a:t>clear</a:t>
            </a:r>
            <a:r>
              <a:rPr lang="de-DE" dirty="0"/>
              <a:t> </a:t>
            </a:r>
            <a:r>
              <a:rPr lang="de-DE" dirty="0" err="1"/>
              <a:t>for</a:t>
            </a:r>
            <a:r>
              <a:rPr lang="de-DE" dirty="0"/>
              <a:t> </a:t>
            </a:r>
            <a:r>
              <a:rPr lang="de-DE" dirty="0" err="1"/>
              <a:t>everyone</a:t>
            </a:r>
            <a:r>
              <a:rPr lang="de-DE" dirty="0"/>
              <a:t>. </a:t>
            </a:r>
          </a:p>
        </p:txBody>
      </p:sp>
      <p:sp>
        <p:nvSpPr>
          <p:cNvPr id="4" name="Slide Number Placeholder 3"/>
          <p:cNvSpPr>
            <a:spLocks noGrp="1"/>
          </p:cNvSpPr>
          <p:nvPr>
            <p:ph type="sldNum" sz="quarter" idx="5"/>
          </p:nvPr>
        </p:nvSpPr>
        <p:spPr/>
        <p:txBody>
          <a:bodyPr/>
          <a:lstStyle/>
          <a:p>
            <a:fld id="{38D215B1-5AE8-449F-8BBB-AF3B75A2FE26}" type="slidenum">
              <a:rPr lang="de-DE" smtClean="0"/>
              <a:t>10</a:t>
            </a:fld>
            <a:endParaRPr lang="de-DE"/>
          </a:p>
        </p:txBody>
      </p:sp>
    </p:spTree>
    <p:extLst>
      <p:ext uri="{BB962C8B-B14F-4D97-AF65-F5344CB8AC3E}">
        <p14:creationId xmlns:p14="http://schemas.microsoft.com/office/powerpoint/2010/main" val="58363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
            </a:r>
            <a:br>
              <a:rPr lang="en-US" b="0" i="0" dirty="0">
                <a:solidFill>
                  <a:srgbClr val="374151"/>
                </a:solidFill>
                <a:effectLst/>
                <a:latin typeface="Söhne"/>
              </a:rPr>
            </a:br>
            <a:r>
              <a:rPr lang="en-US" b="0" i="0" dirty="0">
                <a:solidFill>
                  <a:srgbClr val="374151"/>
                </a:solidFill>
                <a:effectLst/>
                <a:latin typeface="Söhne"/>
              </a:rPr>
              <a:t>Well, to begin with, the primary objective of this study was to conduct an extensive literature review of existing works and studies in the field. This phase significantly enhanced my understanding and provided a solid foundation for the topic I aimed to address and subsequently write about.</a:t>
            </a:r>
          </a:p>
          <a:p>
            <a:pPr algn="l"/>
            <a:endParaRPr lang="en-US" b="0" i="0" dirty="0">
              <a:solidFill>
                <a:srgbClr val="374151"/>
              </a:solidFill>
              <a:effectLst/>
              <a:latin typeface="Söhne"/>
            </a:endParaRPr>
          </a:p>
          <a:p>
            <a:pPr algn="l"/>
            <a:r>
              <a:rPr lang="en-US" b="0" i="0" dirty="0">
                <a:solidFill>
                  <a:srgbClr val="374151"/>
                </a:solidFill>
                <a:effectLst/>
                <a:latin typeface="Söhne"/>
              </a:rPr>
              <a:t>Following that, it became important to document the use cases, along with outlining the planned network setup for implementation in various scenarios. This step represented the ultimate goal of the entire project.</a:t>
            </a:r>
          </a:p>
          <a:p>
            <a:pPr algn="l"/>
            <a:endParaRPr lang="en-US" b="0" i="0" dirty="0">
              <a:solidFill>
                <a:srgbClr val="374151"/>
              </a:solidFill>
              <a:effectLst/>
              <a:latin typeface="Söhne"/>
            </a:endParaRPr>
          </a:p>
          <a:p>
            <a:pPr algn="l"/>
            <a:r>
              <a:rPr lang="en-US" b="0" i="0" dirty="0">
                <a:solidFill>
                  <a:srgbClr val="374151"/>
                </a:solidFill>
                <a:effectLst/>
                <a:latin typeface="Söhne"/>
              </a:rPr>
              <a:t>Subsequently, it was necessary to devise a comprehensive plan and strategize the most effective methods for measuring the applications in the domains of Construction and Mining.</a:t>
            </a:r>
          </a:p>
          <a:p>
            <a:pPr algn="l"/>
            <a:endParaRPr lang="en-US" b="0" i="0" dirty="0">
              <a:solidFill>
                <a:srgbClr val="374151"/>
              </a:solidFill>
              <a:effectLst/>
              <a:latin typeface="Söhne"/>
            </a:endParaRPr>
          </a:p>
          <a:p>
            <a:pPr algn="l"/>
            <a:r>
              <a:rPr lang="en-US" b="0" i="0" dirty="0">
                <a:solidFill>
                  <a:srgbClr val="374151"/>
                </a:solidFill>
                <a:effectLst/>
                <a:latin typeface="Söhne"/>
              </a:rPr>
              <a:t>Additionally, a test plan was established to acquire valuable insights and determine the specific parameters to be extracted from the scenarios, as well as the anticipated values to be obtained.</a:t>
            </a:r>
          </a:p>
          <a:p>
            <a:pPr algn="l"/>
            <a:endParaRPr lang="en-US" b="0" i="0" dirty="0">
              <a:solidFill>
                <a:srgbClr val="374151"/>
              </a:solidFill>
              <a:effectLst/>
              <a:latin typeface="Söhne"/>
            </a:endParaRPr>
          </a:p>
          <a:p>
            <a:pPr algn="l"/>
            <a:r>
              <a:rPr lang="en-US" b="0" i="0" dirty="0">
                <a:solidFill>
                  <a:srgbClr val="343541"/>
                </a:solidFill>
                <a:effectLst/>
                <a:latin typeface="Söhne"/>
              </a:rPr>
              <a:t>At the end of it all, </a:t>
            </a:r>
            <a:r>
              <a:rPr lang="en-US" b="0" i="0" dirty="0">
                <a:solidFill>
                  <a:srgbClr val="374151"/>
                </a:solidFill>
                <a:effectLst/>
                <a:latin typeface="Söhne"/>
              </a:rPr>
              <a:t>it was fundamental to validate the data collected and compare it against the expected results. This process allowed a thorough analysis of the functionality, areas for improvement, and the current state of each application.</a:t>
            </a:r>
          </a:p>
          <a:p>
            <a:pPr algn="l"/>
            <a:endParaRPr lang="en-US" b="0" i="0" dirty="0">
              <a:solidFill>
                <a:srgbClr val="374151"/>
              </a:solidFill>
              <a:effectLst/>
              <a:latin typeface="Söhne"/>
            </a:endParaRPr>
          </a:p>
          <a:p>
            <a:pPr algn="l"/>
            <a:r>
              <a:rPr lang="en-US" b="0" i="0" dirty="0">
                <a:solidFill>
                  <a:srgbClr val="374151"/>
                </a:solidFill>
                <a:effectLst/>
                <a:latin typeface="Söhne"/>
              </a:rPr>
              <a:t>In summary, this research project included a systematic approach, starting with a literature review, followed by the formulation of use cases and network setups, strategic planning for measurement methods, execution of a test plan, data validation, and ultimately a comprehensive analysis of the findings.</a:t>
            </a:r>
          </a:p>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11</a:t>
            </a:fld>
            <a:endParaRPr lang="de-DE"/>
          </a:p>
        </p:txBody>
      </p:sp>
    </p:spTree>
    <p:extLst>
      <p:ext uri="{BB962C8B-B14F-4D97-AF65-F5344CB8AC3E}">
        <p14:creationId xmlns:p14="http://schemas.microsoft.com/office/powerpoint/2010/main" val="18560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Ok, so </a:t>
            </a:r>
            <a:r>
              <a:rPr lang="de-DE" dirty="0" err="1"/>
              <a:t>let‘s</a:t>
            </a:r>
            <a:r>
              <a:rPr lang="de-DE" dirty="0"/>
              <a:t> </a:t>
            </a:r>
            <a:r>
              <a:rPr lang="de-DE" dirty="0" err="1"/>
              <a:t>dive</a:t>
            </a:r>
            <a:r>
              <a:rPr lang="de-DE" dirty="0"/>
              <a:t> </a:t>
            </a:r>
            <a:r>
              <a:rPr lang="de-DE" dirty="0" err="1"/>
              <a:t>into</a:t>
            </a:r>
            <a:r>
              <a:rPr lang="de-DE" dirty="0"/>
              <a:t> </a:t>
            </a:r>
            <a:r>
              <a:rPr lang="de-DE" dirty="0" err="1"/>
              <a:t>the</a:t>
            </a:r>
            <a:r>
              <a:rPr lang="de-DE" dirty="0"/>
              <a:t> </a:t>
            </a:r>
            <a:r>
              <a:rPr lang="de-DE" dirty="0" err="1"/>
              <a:t>contextualization</a:t>
            </a:r>
            <a:r>
              <a:rPr lang="de-DE" dirty="0"/>
              <a:t> so I </a:t>
            </a:r>
            <a:r>
              <a:rPr lang="de-DE" dirty="0" err="1"/>
              <a:t>can</a:t>
            </a:r>
            <a:r>
              <a:rPr lang="de-DE" dirty="0"/>
              <a:t> </a:t>
            </a:r>
            <a:r>
              <a:rPr lang="de-DE" dirty="0" err="1"/>
              <a:t>explain</a:t>
            </a:r>
            <a:r>
              <a:rPr lang="de-DE" dirty="0"/>
              <a:t> </a:t>
            </a:r>
            <a:r>
              <a:rPr lang="de-DE" dirty="0" err="1"/>
              <a:t>everything</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know</a:t>
            </a:r>
            <a:r>
              <a:rPr lang="de-DE" dirty="0"/>
              <a:t> </a:t>
            </a:r>
            <a:r>
              <a:rPr lang="de-DE" dirty="0" err="1"/>
              <a:t>to</a:t>
            </a:r>
            <a:r>
              <a:rPr lang="de-DE" dirty="0"/>
              <a:t> </a:t>
            </a:r>
            <a:r>
              <a:rPr lang="de-DE" dirty="0" err="1"/>
              <a:t>understand</a:t>
            </a:r>
            <a:r>
              <a:rPr lang="de-DE" dirty="0"/>
              <a:t> </a:t>
            </a:r>
            <a:r>
              <a:rPr lang="de-DE" dirty="0" err="1"/>
              <a:t>this</a:t>
            </a:r>
            <a:r>
              <a:rPr lang="de-DE" dirty="0"/>
              <a:t> </a:t>
            </a:r>
            <a:r>
              <a:rPr lang="de-DE" dirty="0" err="1"/>
              <a:t>presentation</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12</a:t>
            </a:fld>
            <a:endParaRPr lang="de-DE"/>
          </a:p>
        </p:txBody>
      </p:sp>
    </p:spTree>
    <p:extLst>
      <p:ext uri="{BB962C8B-B14F-4D97-AF65-F5344CB8AC3E}">
        <p14:creationId xmlns:p14="http://schemas.microsoft.com/office/powerpoint/2010/main" val="119347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The </a:t>
            </a:r>
            <a:r>
              <a:rPr lang="de-DE" dirty="0" err="1"/>
              <a:t>architecture</a:t>
            </a:r>
            <a:r>
              <a:rPr lang="de-DE" dirty="0"/>
              <a:t> </a:t>
            </a:r>
            <a:r>
              <a:rPr lang="de-DE" dirty="0" err="1"/>
              <a:t>of</a:t>
            </a:r>
            <a:r>
              <a:rPr lang="de-DE" dirty="0"/>
              <a:t> 5G </a:t>
            </a:r>
            <a:r>
              <a:rPr lang="de-DE" dirty="0" err="1"/>
              <a:t>is</a:t>
            </a:r>
            <a:r>
              <a:rPr lang="de-DE" dirty="0"/>
              <a:t> </a:t>
            </a:r>
            <a:r>
              <a:rPr lang="de-DE" dirty="0" err="1"/>
              <a:t>designed</a:t>
            </a:r>
            <a:r>
              <a:rPr lang="de-DE" dirty="0"/>
              <a:t> </a:t>
            </a:r>
            <a:r>
              <a:rPr lang="de-DE" dirty="0" err="1"/>
              <a:t>based</a:t>
            </a:r>
            <a:r>
              <a:rPr lang="de-DE" dirty="0"/>
              <a:t> on </a:t>
            </a:r>
            <a:r>
              <a:rPr lang="de-DE" dirty="0" err="1"/>
              <a:t>three</a:t>
            </a:r>
            <a:r>
              <a:rPr lang="de-DE" dirty="0"/>
              <a:t> </a:t>
            </a:r>
            <a:r>
              <a:rPr lang="de-DE" dirty="0" err="1"/>
              <a:t>main</a:t>
            </a:r>
            <a:r>
              <a:rPr lang="de-DE" dirty="0"/>
              <a:t> </a:t>
            </a:r>
            <a:r>
              <a:rPr lang="de-DE" dirty="0" err="1"/>
              <a:t>features</a:t>
            </a:r>
            <a:r>
              <a:rPr lang="de-DE" b="1" dirty="0"/>
              <a:t>: [CLICK] </a:t>
            </a:r>
            <a:r>
              <a:rPr lang="en-US" sz="1200" dirty="0">
                <a:solidFill>
                  <a:schemeClr val="bg1"/>
                </a:solidFill>
                <a:latin typeface="+mn-lt"/>
              </a:rPr>
              <a:t>Ultra-Reliable Low Latency Communications,</a:t>
            </a:r>
            <a:r>
              <a:rPr lang="de-DE" dirty="0"/>
              <a:t> </a:t>
            </a:r>
            <a:r>
              <a:rPr lang="de-DE" b="1" dirty="0"/>
              <a:t>[CLICK]</a:t>
            </a:r>
            <a:r>
              <a:rPr lang="en-US" sz="1200" b="1" dirty="0">
                <a:solidFill>
                  <a:schemeClr val="bg1"/>
                </a:solidFill>
                <a:latin typeface="+mn-lt"/>
              </a:rPr>
              <a:t> </a:t>
            </a:r>
            <a:r>
              <a:rPr lang="de-DE" sz="1200" dirty="0">
                <a:solidFill>
                  <a:schemeClr val="bg1"/>
                </a:solidFill>
                <a:latin typeface="+mn-lt"/>
              </a:rPr>
              <a:t>Enhanced Mobile Broadband</a:t>
            </a:r>
            <a:r>
              <a:rPr lang="de-DE" sz="1200" b="0" dirty="0">
                <a:solidFill>
                  <a:schemeClr val="bg1"/>
                </a:solidFill>
                <a:latin typeface="+mn-lt"/>
              </a:rPr>
              <a:t>,</a:t>
            </a:r>
            <a:r>
              <a:rPr lang="de-DE" b="1" dirty="0"/>
              <a:t> [CLICK]</a:t>
            </a:r>
            <a:r>
              <a:rPr lang="de-DE" sz="1200" b="1" dirty="0">
                <a:solidFill>
                  <a:schemeClr val="bg1"/>
                </a:solidFill>
                <a:latin typeface="+mn-lt"/>
              </a:rPr>
              <a:t> </a:t>
            </a:r>
            <a:r>
              <a:rPr lang="de-DE" sz="1200" dirty="0">
                <a:solidFill>
                  <a:schemeClr val="bg1"/>
                </a:solidFill>
                <a:latin typeface="+mn-lt"/>
              </a:rPr>
              <a:t>and Massive </a:t>
            </a:r>
            <a:r>
              <a:rPr lang="en-US" sz="1200" dirty="0">
                <a:solidFill>
                  <a:schemeClr val="bg1"/>
                </a:solidFill>
                <a:latin typeface="+mn-lt"/>
              </a:rPr>
              <a:t>Machine</a:t>
            </a:r>
            <a:r>
              <a:rPr lang="de-DE" sz="1200" dirty="0">
                <a:solidFill>
                  <a:schemeClr val="bg1"/>
                </a:solidFill>
                <a:latin typeface="+mn-lt"/>
              </a:rPr>
              <a:t> Type Communications. </a:t>
            </a:r>
            <a:r>
              <a:rPr lang="de-DE" sz="1200" dirty="0" err="1">
                <a:solidFill>
                  <a:schemeClr val="bg1"/>
                </a:solidFill>
                <a:latin typeface="+mn-lt"/>
              </a:rPr>
              <a:t>Each</a:t>
            </a:r>
            <a:r>
              <a:rPr lang="de-DE" sz="1200" dirty="0">
                <a:solidFill>
                  <a:schemeClr val="bg1"/>
                </a:solidFill>
                <a:latin typeface="+mn-lt"/>
              </a:rPr>
              <a:t> feature </a:t>
            </a:r>
            <a:r>
              <a:rPr lang="de-DE" sz="1200" dirty="0" err="1">
                <a:solidFill>
                  <a:schemeClr val="bg1"/>
                </a:solidFill>
                <a:latin typeface="+mn-lt"/>
              </a:rPr>
              <a:t>contributes</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a:t>
            </a:r>
            <a:r>
              <a:rPr lang="de-DE" sz="1200" dirty="0" err="1">
                <a:solidFill>
                  <a:schemeClr val="bg1"/>
                </a:solidFill>
                <a:latin typeface="+mn-lt"/>
              </a:rPr>
              <a:t>providing</a:t>
            </a:r>
            <a:r>
              <a:rPr lang="de-DE" sz="1200" dirty="0">
                <a:solidFill>
                  <a:schemeClr val="bg1"/>
                </a:solidFill>
                <a:latin typeface="+mn-lt"/>
              </a:rPr>
              <a:t> a nice </a:t>
            </a:r>
            <a:r>
              <a:rPr lang="de-DE" sz="1200" dirty="0" err="1">
                <a:solidFill>
                  <a:schemeClr val="bg1"/>
                </a:solidFill>
                <a:latin typeface="+mn-lt"/>
              </a:rPr>
              <a:t>performance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different </a:t>
            </a:r>
            <a:r>
              <a:rPr lang="de-DE" sz="1200" dirty="0" err="1">
                <a:solidFill>
                  <a:schemeClr val="bg1"/>
                </a:solidFill>
                <a:latin typeface="+mn-lt"/>
              </a:rPr>
              <a:t>applications</a:t>
            </a:r>
            <a:r>
              <a:rPr lang="de-DE" sz="1200" dirty="0">
                <a:solidFill>
                  <a:schemeClr val="bg1"/>
                </a:solidFill>
                <a:latin typeface="+mn-lt"/>
              </a:rPr>
              <a:t> and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cases</a:t>
            </a:r>
            <a:r>
              <a:rPr lang="de-DE" sz="1200" dirty="0">
                <a:solidFill>
                  <a:schemeClr val="bg1"/>
                </a:solidFill>
                <a:latin typeface="+mn-lt"/>
              </a:rPr>
              <a:t>, </a:t>
            </a:r>
            <a:r>
              <a:rPr lang="de-DE" sz="1200" dirty="0" err="1">
                <a:solidFill>
                  <a:schemeClr val="bg1"/>
                </a:solidFill>
                <a:latin typeface="+mn-lt"/>
              </a:rPr>
              <a:t>which</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stated</a:t>
            </a:r>
            <a:r>
              <a:rPr lang="de-DE" sz="1200" dirty="0">
                <a:solidFill>
                  <a:schemeClr val="bg1"/>
                </a:solidFill>
                <a:latin typeface="+mn-lt"/>
              </a:rPr>
              <a:t> </a:t>
            </a:r>
            <a:r>
              <a:rPr lang="de-DE" b="1" dirty="0"/>
              <a:t>[CLICK] </a:t>
            </a:r>
            <a:r>
              <a:rPr lang="de-DE" sz="1200" dirty="0" err="1">
                <a:solidFill>
                  <a:schemeClr val="bg1"/>
                </a:solidFill>
                <a:latin typeface="+mn-lt"/>
              </a:rPr>
              <a:t>here</a:t>
            </a:r>
            <a:r>
              <a:rPr lang="de-DE" sz="1200" dirty="0">
                <a:solidFill>
                  <a:schemeClr val="bg1"/>
                </a:solidFill>
                <a:latin typeface="+mn-lt"/>
              </a:rPr>
              <a:t> in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picture</a:t>
            </a:r>
            <a:r>
              <a:rPr lang="de-DE" sz="1200" dirty="0">
                <a:solidFill>
                  <a:schemeClr val="bg1"/>
                </a:solidFill>
                <a:latin typeface="+mn-lt"/>
              </a:rPr>
              <a:t>, so </a:t>
            </a:r>
            <a:r>
              <a:rPr lang="de-DE" sz="1200" dirty="0" err="1">
                <a:solidFill>
                  <a:schemeClr val="bg1"/>
                </a:solidFill>
                <a:latin typeface="+mn-lt"/>
              </a:rPr>
              <a:t>each</a:t>
            </a:r>
            <a:r>
              <a:rPr lang="de-DE" sz="1200" dirty="0">
                <a:solidFill>
                  <a:schemeClr val="bg1"/>
                </a:solidFill>
                <a:latin typeface="+mn-lt"/>
              </a:rPr>
              <a:t> </a:t>
            </a:r>
            <a:r>
              <a:rPr lang="de-DE" sz="1200" dirty="0" err="1">
                <a:solidFill>
                  <a:schemeClr val="bg1"/>
                </a:solidFill>
                <a:latin typeface="+mn-lt"/>
              </a:rPr>
              <a:t>one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those</a:t>
            </a:r>
            <a:r>
              <a:rPr lang="de-DE" sz="1200" dirty="0">
                <a:solidFill>
                  <a:schemeClr val="bg1"/>
                </a:solidFill>
                <a:latin typeface="+mn-lt"/>
              </a:rPr>
              <a:t> stand </a:t>
            </a:r>
            <a:r>
              <a:rPr lang="de-DE" sz="1200" dirty="0" err="1">
                <a:solidFill>
                  <a:schemeClr val="bg1"/>
                </a:solidFill>
                <a:latin typeface="+mn-lt"/>
              </a:rPr>
              <a:t>closer</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ones</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a:t>
            </a:r>
            <a:r>
              <a:rPr lang="de-DE" sz="1200" dirty="0" err="1">
                <a:solidFill>
                  <a:schemeClr val="bg1"/>
                </a:solidFill>
                <a:latin typeface="+mn-lt"/>
              </a:rPr>
              <a:t>important</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a:t>
            </a:r>
            <a:r>
              <a:rPr lang="de-DE" sz="1200" dirty="0" err="1">
                <a:solidFill>
                  <a:schemeClr val="bg1"/>
                </a:solidFill>
                <a:latin typeface="+mn-lt"/>
              </a:rPr>
              <a:t>uRLLC</a:t>
            </a:r>
            <a:r>
              <a:rPr lang="de-DE" sz="1200" dirty="0">
                <a:solidFill>
                  <a:schemeClr val="bg1"/>
                </a:solidFill>
                <a:latin typeface="+mn-lt"/>
              </a:rPr>
              <a:t>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requested</a:t>
            </a:r>
            <a:r>
              <a:rPr lang="de-DE" sz="1200" dirty="0">
                <a:solidFill>
                  <a:schemeClr val="bg1"/>
                </a:solidFill>
                <a:latin typeface="+mn-lt"/>
              </a:rPr>
              <a:t> on time-</a:t>
            </a:r>
            <a:r>
              <a:rPr lang="de-DE" sz="1200" dirty="0" err="1">
                <a:solidFill>
                  <a:schemeClr val="bg1"/>
                </a:solidFill>
                <a:latin typeface="+mn-lt"/>
              </a:rPr>
              <a:t>critical</a:t>
            </a:r>
            <a:r>
              <a:rPr lang="de-DE" sz="1200" dirty="0">
                <a:solidFill>
                  <a:schemeClr val="bg1"/>
                </a:solidFill>
                <a:latin typeface="+mn-lt"/>
              </a:rPr>
              <a:t> </a:t>
            </a:r>
            <a:r>
              <a:rPr lang="de-DE" sz="1200" dirty="0" err="1">
                <a:solidFill>
                  <a:schemeClr val="bg1"/>
                </a:solidFill>
                <a:latin typeface="+mn-lt"/>
              </a:rPr>
              <a:t>applications</a:t>
            </a:r>
            <a:r>
              <a:rPr lang="de-DE" sz="1200" dirty="0">
                <a:solidFill>
                  <a:schemeClr val="bg1"/>
                </a:solidFill>
                <a:latin typeface="+mn-lt"/>
              </a:rPr>
              <a:t> </a:t>
            </a:r>
            <a:r>
              <a:rPr lang="de-DE" sz="1200" dirty="0" err="1">
                <a:solidFill>
                  <a:schemeClr val="bg1"/>
                </a:solidFill>
                <a:latin typeface="+mn-lt"/>
              </a:rPr>
              <a:t>because</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guarantees</a:t>
            </a:r>
            <a:r>
              <a:rPr lang="de-DE" sz="1200" dirty="0">
                <a:solidFill>
                  <a:schemeClr val="bg1"/>
                </a:solidFill>
                <a:latin typeface="+mn-lt"/>
              </a:rPr>
              <a:t> minimal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times</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makes</a:t>
            </a:r>
            <a:r>
              <a:rPr lang="de-DE" sz="1200" dirty="0">
                <a:solidFill>
                  <a:schemeClr val="bg1"/>
                </a:solidFill>
                <a:latin typeface="+mn-lt"/>
              </a:rPr>
              <a:t> </a:t>
            </a:r>
            <a:r>
              <a:rPr lang="de-DE" sz="1200" dirty="0" err="1">
                <a:solidFill>
                  <a:schemeClr val="bg1"/>
                </a:solidFill>
                <a:latin typeface="+mn-lt"/>
              </a:rPr>
              <a:t>communication</a:t>
            </a:r>
            <a:r>
              <a:rPr lang="de-DE" sz="1200" dirty="0">
                <a:solidFill>
                  <a:schemeClr val="bg1"/>
                </a:solidFill>
                <a:latin typeface="+mn-lt"/>
              </a:rPr>
              <a:t> fast.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eMBB</a:t>
            </a:r>
            <a:r>
              <a:rPr lang="de-DE" sz="1200" dirty="0">
                <a:solidFill>
                  <a:schemeClr val="bg1"/>
                </a:solidFill>
                <a:latin typeface="+mn-lt"/>
              </a:rPr>
              <a:t> </a:t>
            </a:r>
            <a:r>
              <a:rPr lang="de-DE" sz="1200" dirty="0" err="1">
                <a:solidFill>
                  <a:schemeClr val="bg1"/>
                </a:solidFill>
                <a:latin typeface="+mn-lt"/>
              </a:rPr>
              <a:t>defines</a:t>
            </a:r>
            <a:r>
              <a:rPr lang="de-DE" sz="1200" dirty="0">
                <a:solidFill>
                  <a:schemeClr val="bg1"/>
                </a:solidFill>
                <a:latin typeface="+mn-lt"/>
              </a:rPr>
              <a:t> a </a:t>
            </a:r>
            <a:r>
              <a:rPr lang="de-DE" sz="1200" dirty="0" err="1">
                <a:solidFill>
                  <a:schemeClr val="bg1"/>
                </a:solidFill>
                <a:latin typeface="+mn-lt"/>
              </a:rPr>
              <a:t>minimum</a:t>
            </a:r>
            <a:r>
              <a:rPr lang="de-DE" sz="1200" dirty="0">
                <a:solidFill>
                  <a:schemeClr val="bg1"/>
                </a:solidFill>
                <a:latin typeface="+mn-lt"/>
              </a:rPr>
              <a:t> </a:t>
            </a:r>
            <a:r>
              <a:rPr lang="de-DE" sz="1200" dirty="0" err="1">
                <a:solidFill>
                  <a:schemeClr val="bg1"/>
                </a:solidFill>
                <a:latin typeface="+mn-lt"/>
              </a:rPr>
              <a:t>level</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transfer</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take</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incresed</a:t>
            </a:r>
            <a:r>
              <a:rPr lang="de-DE" sz="1200" dirty="0">
                <a:solidFill>
                  <a:schemeClr val="bg1"/>
                </a:solidFill>
                <a:latin typeface="+mn-lt"/>
              </a:rPr>
              <a:t> </a:t>
            </a:r>
            <a:r>
              <a:rPr lang="de-DE" sz="1200" dirty="0" err="1">
                <a:solidFill>
                  <a:schemeClr val="bg1"/>
                </a:solidFill>
                <a:latin typeface="+mn-lt"/>
              </a:rPr>
              <a:t>bandwidth</a:t>
            </a:r>
            <a:r>
              <a:rPr lang="de-DE" sz="1200" dirty="0">
                <a:solidFill>
                  <a:schemeClr val="bg1"/>
                </a:solidFill>
                <a:latin typeface="+mn-lt"/>
              </a:rPr>
              <a:t> </a:t>
            </a:r>
            <a:r>
              <a:rPr lang="de-DE" sz="1200" dirty="0" err="1">
                <a:solidFill>
                  <a:schemeClr val="bg1"/>
                </a:solidFill>
                <a:latin typeface="+mn-lt"/>
              </a:rPr>
              <a:t>along</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decreased</a:t>
            </a:r>
            <a:r>
              <a:rPr lang="de-DE" sz="1200" dirty="0">
                <a:solidFill>
                  <a:schemeClr val="bg1"/>
                </a:solidFill>
                <a:latin typeface="+mn-lt"/>
              </a:rPr>
              <a:t>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enables</a:t>
            </a:r>
            <a:r>
              <a:rPr lang="de-DE" sz="1200" dirty="0">
                <a:solidFill>
                  <a:schemeClr val="bg1"/>
                </a:solidFill>
                <a:latin typeface="+mn-lt"/>
              </a:rPr>
              <a:t> </a:t>
            </a:r>
            <a:r>
              <a:rPr lang="de-DE" sz="1200" dirty="0" err="1">
                <a:solidFill>
                  <a:schemeClr val="bg1"/>
                </a:solidFill>
                <a:latin typeface="+mn-lt"/>
              </a:rPr>
              <a:t>application</a:t>
            </a:r>
            <a:r>
              <a:rPr lang="de-DE" sz="1200" dirty="0">
                <a:solidFill>
                  <a:schemeClr val="bg1"/>
                </a:solidFill>
                <a:latin typeface="+mn-lt"/>
              </a:rPr>
              <a:t> like 8K </a:t>
            </a:r>
            <a:r>
              <a:rPr lang="de-DE" sz="1200" dirty="0" err="1">
                <a:solidFill>
                  <a:schemeClr val="bg1"/>
                </a:solidFill>
                <a:latin typeface="+mn-lt"/>
              </a:rPr>
              <a:t>video</a:t>
            </a:r>
            <a:r>
              <a:rPr lang="de-DE" sz="1200" dirty="0">
                <a:solidFill>
                  <a:schemeClr val="bg1"/>
                </a:solidFill>
                <a:latin typeface="+mn-lt"/>
              </a:rPr>
              <a:t> </a:t>
            </a:r>
            <a:r>
              <a:rPr lang="de-DE" sz="1200" dirty="0" err="1">
                <a:solidFill>
                  <a:schemeClr val="bg1"/>
                </a:solidFill>
                <a:latin typeface="+mn-lt"/>
              </a:rPr>
              <a:t>streaming</a:t>
            </a:r>
            <a:r>
              <a:rPr lang="de-DE" sz="1200" dirty="0">
                <a:solidFill>
                  <a:schemeClr val="bg1"/>
                </a:solidFill>
                <a:latin typeface="+mn-lt"/>
              </a:rPr>
              <a:t> and </a:t>
            </a:r>
            <a:r>
              <a:rPr lang="de-DE" sz="1200" dirty="0" err="1">
                <a:solidFill>
                  <a:schemeClr val="bg1"/>
                </a:solidFill>
                <a:latin typeface="+mn-lt"/>
              </a:rPr>
              <a:t>Augmented</a:t>
            </a:r>
            <a:r>
              <a:rPr lang="de-DE" sz="1200" dirty="0">
                <a:solidFill>
                  <a:schemeClr val="bg1"/>
                </a:solidFill>
                <a:latin typeface="+mn-lt"/>
              </a:rPr>
              <a:t> and Virtual Reality.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mMTC</a:t>
            </a:r>
            <a:r>
              <a:rPr lang="de-DE" sz="1200" dirty="0">
                <a:solidFill>
                  <a:schemeClr val="bg1"/>
                </a:solidFill>
                <a:latin typeface="+mn-lt"/>
              </a:rPr>
              <a:t> </a:t>
            </a:r>
            <a:r>
              <a:rPr lang="de-DE" sz="1200" dirty="0" err="1">
                <a:solidFill>
                  <a:schemeClr val="bg1"/>
                </a:solidFill>
                <a:latin typeface="+mn-lt"/>
              </a:rPr>
              <a:t>supports</a:t>
            </a:r>
            <a:r>
              <a:rPr lang="de-DE" sz="1200" dirty="0">
                <a:solidFill>
                  <a:schemeClr val="bg1"/>
                </a:solidFill>
                <a:latin typeface="+mn-lt"/>
              </a:rPr>
              <a:t> </a:t>
            </a:r>
            <a:r>
              <a:rPr lang="de-DE" sz="1200" dirty="0" err="1">
                <a:solidFill>
                  <a:schemeClr val="bg1"/>
                </a:solidFill>
                <a:latin typeface="+mn-lt"/>
              </a:rPr>
              <a:t>connection</a:t>
            </a:r>
            <a:r>
              <a:rPr lang="de-DE" sz="1200" dirty="0">
                <a:solidFill>
                  <a:schemeClr val="bg1"/>
                </a:solidFill>
                <a:latin typeface="+mn-lt"/>
              </a:rPr>
              <a:t> </a:t>
            </a:r>
            <a:r>
              <a:rPr lang="de-DE" sz="1200" dirty="0" err="1">
                <a:solidFill>
                  <a:schemeClr val="bg1"/>
                </a:solidFill>
                <a:latin typeface="+mn-lt"/>
              </a:rPr>
              <a:t>between</a:t>
            </a:r>
            <a:r>
              <a:rPr lang="de-DE" sz="1200" dirty="0">
                <a:solidFill>
                  <a:schemeClr val="bg1"/>
                </a:solidFill>
                <a:latin typeface="+mn-lt"/>
              </a:rPr>
              <a:t> </a:t>
            </a:r>
            <a:r>
              <a:rPr lang="de-DE" sz="1200" dirty="0" err="1">
                <a:solidFill>
                  <a:schemeClr val="bg1"/>
                </a:solidFill>
                <a:latin typeface="+mn-lt"/>
              </a:rPr>
              <a:t>several</a:t>
            </a:r>
            <a:r>
              <a:rPr lang="de-DE" sz="1200" dirty="0">
                <a:solidFill>
                  <a:schemeClr val="bg1"/>
                </a:solidFill>
                <a:latin typeface="+mn-lt"/>
              </a:rPr>
              <a:t>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 </a:t>
            </a:r>
            <a:r>
              <a:rPr lang="de-DE" sz="1200" dirty="0" err="1">
                <a:solidFill>
                  <a:schemeClr val="bg1"/>
                </a:solidFill>
                <a:latin typeface="+mn-lt"/>
              </a:rPr>
              <a:t>million</a:t>
            </a:r>
            <a:r>
              <a:rPr lang="de-DE" sz="1200" dirty="0">
                <a:solidFill>
                  <a:schemeClr val="bg1"/>
                </a:solidFill>
                <a:latin typeface="+mn-lt"/>
              </a:rPr>
              <a:t> </a:t>
            </a:r>
            <a:r>
              <a:rPr lang="de-DE" sz="1200" dirty="0" err="1">
                <a:solidFill>
                  <a:schemeClr val="bg1"/>
                </a:solidFill>
                <a:latin typeface="+mn-lt"/>
              </a:rPr>
              <a:t>even</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really</a:t>
            </a:r>
            <a:r>
              <a:rPr lang="de-DE" sz="1200" dirty="0">
                <a:solidFill>
                  <a:schemeClr val="bg1"/>
                </a:solidFill>
                <a:latin typeface="+mn-lt"/>
              </a:rPr>
              <a:t> high </a:t>
            </a:r>
            <a:r>
              <a:rPr lang="de-DE" sz="1200" dirty="0" err="1">
                <a:solidFill>
                  <a:schemeClr val="bg1"/>
                </a:solidFill>
                <a:latin typeface="+mn-lt"/>
              </a:rPr>
              <a:t>eficiency</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mobile </a:t>
            </a:r>
            <a:r>
              <a:rPr lang="de-DE" sz="1200" dirty="0" err="1">
                <a:solidFill>
                  <a:schemeClr val="bg1"/>
                </a:solidFill>
                <a:latin typeface="+mn-lt"/>
              </a:rPr>
              <a:t>devices</a:t>
            </a:r>
            <a:r>
              <a:rPr lang="de-DE" sz="1200" dirty="0">
                <a:solidFill>
                  <a:schemeClr val="bg1"/>
                </a:solidFill>
                <a:latin typeface="+mn-lt"/>
              </a:rPr>
              <a:t>. This </a:t>
            </a:r>
            <a:r>
              <a:rPr lang="de-DE" sz="1200" dirty="0" err="1">
                <a:solidFill>
                  <a:schemeClr val="bg1"/>
                </a:solidFill>
                <a:latin typeface="+mn-lt"/>
              </a:rPr>
              <a:t>way</a:t>
            </a:r>
            <a:r>
              <a:rPr lang="de-DE" sz="1200" dirty="0">
                <a:solidFill>
                  <a:schemeClr val="bg1"/>
                </a:solidFill>
                <a:latin typeface="+mn-lt"/>
              </a:rPr>
              <a:t>, </a:t>
            </a:r>
            <a:r>
              <a:rPr lang="de-DE" sz="1200" dirty="0" err="1">
                <a:solidFill>
                  <a:schemeClr val="bg1"/>
                </a:solidFill>
                <a:latin typeface="+mn-lt"/>
              </a:rPr>
              <a:t>sensors</a:t>
            </a:r>
            <a:r>
              <a:rPr lang="de-DE" sz="1200" dirty="0">
                <a:solidFill>
                  <a:schemeClr val="bg1"/>
                </a:solidFill>
                <a:latin typeface="+mn-lt"/>
              </a:rPr>
              <a:t>, </a:t>
            </a:r>
            <a:r>
              <a:rPr lang="de-DE" sz="1200" dirty="0" err="1">
                <a:solidFill>
                  <a:schemeClr val="bg1"/>
                </a:solidFill>
                <a:latin typeface="+mn-lt"/>
              </a:rPr>
              <a:t>machines</a:t>
            </a:r>
            <a:r>
              <a:rPr lang="de-DE" sz="1200" dirty="0">
                <a:solidFill>
                  <a:schemeClr val="bg1"/>
                </a:solidFill>
                <a:latin typeface="+mn-lt"/>
              </a:rPr>
              <a:t>, </a:t>
            </a:r>
            <a:r>
              <a:rPr lang="de-DE" sz="1200" dirty="0" err="1">
                <a:solidFill>
                  <a:schemeClr val="bg1"/>
                </a:solidFill>
                <a:latin typeface="+mn-lt"/>
              </a:rPr>
              <a:t>robots</a:t>
            </a:r>
            <a:r>
              <a:rPr lang="de-DE" sz="1200" dirty="0">
                <a:solidFill>
                  <a:schemeClr val="bg1"/>
                </a:solidFill>
                <a:latin typeface="+mn-lt"/>
              </a:rPr>
              <a:t> and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freely</a:t>
            </a:r>
            <a:r>
              <a:rPr lang="de-DE" sz="1200" dirty="0">
                <a:solidFill>
                  <a:schemeClr val="bg1"/>
                </a:solidFill>
                <a:latin typeface="+mn-lt"/>
              </a:rPr>
              <a:t> </a:t>
            </a:r>
            <a:r>
              <a:rPr lang="de-DE" sz="1200" dirty="0" err="1">
                <a:solidFill>
                  <a:schemeClr val="bg1"/>
                </a:solidFill>
                <a:latin typeface="+mn-lt"/>
              </a:rPr>
              <a:t>comunicate</a:t>
            </a:r>
            <a:r>
              <a:rPr lang="de-DE" sz="1200" dirty="0">
                <a:solidFill>
                  <a:schemeClr val="bg1"/>
                </a:solidFill>
                <a:latin typeface="+mn-lt"/>
              </a:rPr>
              <a:t> and </a:t>
            </a:r>
            <a:r>
              <a:rPr lang="de-DE" sz="1200" dirty="0" err="1">
                <a:solidFill>
                  <a:schemeClr val="bg1"/>
                </a:solidFill>
                <a:latin typeface="+mn-lt"/>
              </a:rPr>
              <a:t>exchange</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among</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So </a:t>
            </a:r>
            <a:r>
              <a:rPr lang="de-DE" sz="1200" dirty="0" err="1">
                <a:solidFill>
                  <a:schemeClr val="bg1"/>
                </a:solidFill>
                <a:latin typeface="+mn-lt"/>
              </a:rPr>
              <a:t>that‘s</a:t>
            </a:r>
            <a:r>
              <a:rPr lang="de-DE" sz="1200" dirty="0">
                <a:solidFill>
                  <a:schemeClr val="bg1"/>
                </a:solidFill>
                <a:latin typeface="+mn-lt"/>
              </a:rPr>
              <a:t> </a:t>
            </a:r>
            <a:r>
              <a:rPr lang="de-DE" sz="1200" dirty="0" err="1">
                <a:solidFill>
                  <a:schemeClr val="bg1"/>
                </a:solidFill>
                <a:latin typeface="+mn-lt"/>
              </a:rPr>
              <a:t>why</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Smart Cities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relies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on </a:t>
            </a:r>
            <a:r>
              <a:rPr lang="de-DE" sz="1200" dirty="0" err="1">
                <a:solidFill>
                  <a:schemeClr val="bg1"/>
                </a:solidFill>
                <a:latin typeface="+mn-lt"/>
              </a:rPr>
              <a:t>this</a:t>
            </a:r>
            <a:r>
              <a:rPr lang="de-DE" sz="1200" dirty="0">
                <a:solidFill>
                  <a:schemeClr val="bg1"/>
                </a:solidFill>
                <a:latin typeface="+mn-lt"/>
              </a:rPr>
              <a:t> feature and </a:t>
            </a:r>
            <a:r>
              <a:rPr lang="de-DE" sz="1200" dirty="0" err="1">
                <a:solidFill>
                  <a:schemeClr val="bg1"/>
                </a:solidFill>
                <a:latin typeface="+mn-lt"/>
              </a:rPr>
              <a:t>it‘s</a:t>
            </a:r>
            <a:r>
              <a:rPr lang="de-DE" sz="1200" dirty="0">
                <a:solidFill>
                  <a:schemeClr val="bg1"/>
                </a:solidFill>
                <a:latin typeface="+mn-lt"/>
              </a:rPr>
              <a:t> </a:t>
            </a:r>
            <a:r>
              <a:rPr lang="de-DE" sz="1200" dirty="0" err="1">
                <a:solidFill>
                  <a:schemeClr val="bg1"/>
                </a:solidFill>
                <a:latin typeface="+mn-lt"/>
              </a:rPr>
              <a:t>here</a:t>
            </a:r>
            <a:r>
              <a:rPr lang="de-DE" sz="1200" dirty="0">
                <a:solidFill>
                  <a:schemeClr val="bg1"/>
                </a:solidFill>
                <a:latin typeface="+mn-lt"/>
              </a:rPr>
              <a:t> </a:t>
            </a:r>
            <a:r>
              <a:rPr lang="de-DE" sz="1200" dirty="0" err="1">
                <a:solidFill>
                  <a:schemeClr val="bg1"/>
                </a:solidFill>
                <a:latin typeface="+mn-lt"/>
              </a:rPr>
              <a:t>right</a:t>
            </a:r>
            <a:r>
              <a:rPr lang="de-DE" sz="1200" dirty="0">
                <a:solidFill>
                  <a:schemeClr val="bg1"/>
                </a:solidFill>
                <a:latin typeface="+mn-lt"/>
              </a:rPr>
              <a:t>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bottom</a:t>
            </a:r>
            <a:r>
              <a:rPr lang="de-DE" sz="1200" dirty="0">
                <a:solidFill>
                  <a:schemeClr val="bg1"/>
                </a:solidFill>
                <a:latin typeface="+mn-lt"/>
              </a:rPr>
              <a:t> </a:t>
            </a:r>
            <a:r>
              <a:rPr lang="de-DE" sz="1200" dirty="0" err="1">
                <a:solidFill>
                  <a:schemeClr val="bg1"/>
                </a:solidFill>
                <a:latin typeface="+mn-lt"/>
              </a:rPr>
              <a:t>left</a:t>
            </a:r>
            <a:r>
              <a:rPr lang="de-DE" sz="1200" dirty="0">
                <a:solidFill>
                  <a:schemeClr val="bg1"/>
                </a:solidFill>
                <a:latin typeface="+mn-lt"/>
              </a:rPr>
              <a:t> </a:t>
            </a:r>
            <a:r>
              <a:rPr lang="de-DE" sz="1200" dirty="0" err="1">
                <a:solidFill>
                  <a:schemeClr val="bg1"/>
                </a:solidFill>
                <a:latin typeface="+mn-lt"/>
              </a:rPr>
              <a:t>tip</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triangle</a:t>
            </a:r>
            <a:r>
              <a:rPr lang="de-DE" sz="1200" dirty="0">
                <a:solidFill>
                  <a:schemeClr val="bg1"/>
                </a:solidFill>
                <a:latin typeface="+mn-lt"/>
              </a:rPr>
              <a:t>.</a:t>
            </a:r>
          </a:p>
          <a:p>
            <a:endParaRPr lang="de-DE" dirty="0"/>
          </a:p>
          <a:p>
            <a:r>
              <a:rPr lang="de-DE" dirty="0" err="1"/>
              <a:t>Besides</a:t>
            </a:r>
            <a:r>
              <a:rPr lang="de-DE" dirty="0"/>
              <a:t> </a:t>
            </a:r>
            <a:r>
              <a:rPr lang="de-DE" dirty="0" err="1"/>
              <a:t>those</a:t>
            </a:r>
            <a:r>
              <a:rPr lang="de-DE" dirty="0"/>
              <a:t>, </a:t>
            </a:r>
            <a:r>
              <a:rPr lang="de-DE" dirty="0" err="1"/>
              <a:t>there</a:t>
            </a:r>
            <a:r>
              <a:rPr lang="de-DE" dirty="0"/>
              <a:t> </a:t>
            </a:r>
            <a:r>
              <a:rPr lang="de-DE" dirty="0" err="1"/>
              <a:t>is</a:t>
            </a:r>
            <a:r>
              <a:rPr lang="de-DE" dirty="0"/>
              <a:t> also </a:t>
            </a:r>
            <a:r>
              <a:rPr lang="de-DE" dirty="0" err="1"/>
              <a:t>the</a:t>
            </a:r>
            <a:r>
              <a:rPr lang="de-DE" dirty="0"/>
              <a:t> network </a:t>
            </a:r>
            <a:r>
              <a:rPr lang="de-DE" dirty="0" err="1"/>
              <a:t>slicing</a:t>
            </a:r>
            <a:r>
              <a:rPr lang="de-DE" dirty="0"/>
              <a:t> </a:t>
            </a:r>
            <a:r>
              <a:rPr lang="de-DE" dirty="0" err="1"/>
              <a:t>characteristic</a:t>
            </a:r>
            <a:r>
              <a:rPr lang="de-DE" dirty="0"/>
              <a:t>, </a:t>
            </a:r>
            <a:r>
              <a:rPr lang="de-DE" dirty="0" err="1"/>
              <a:t>which</a:t>
            </a:r>
            <a:r>
              <a:rPr lang="de-DE" dirty="0"/>
              <a:t> </a:t>
            </a:r>
            <a:r>
              <a:rPr lang="en-US" dirty="0"/>
              <a:t>refers to partitioning the physical network into several virtual networks. This means we can configure and adjust each section to the use case necessity, meaning we can regulate each of the three features I just described, since it’s not possible to enable all of them properly with 5G, maybe in 6G… </a:t>
            </a:r>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13</a:t>
            </a:fld>
            <a:endParaRPr lang="de-DE"/>
          </a:p>
        </p:txBody>
      </p:sp>
    </p:spTree>
    <p:extLst>
      <p:ext uri="{BB962C8B-B14F-4D97-AF65-F5344CB8AC3E}">
        <p14:creationId xmlns:p14="http://schemas.microsoft.com/office/powerpoint/2010/main" val="197146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Now, when it comes to the construction site and mining scenario, all of these applications converge to define various use cases planned for implementation on the sites.</a:t>
            </a:r>
          </a:p>
          <a:p>
            <a:pPr algn="l"/>
            <a:endParaRPr lang="en-US" b="0" i="0" dirty="0">
              <a:solidFill>
                <a:srgbClr val="374151"/>
              </a:solidFill>
              <a:effectLst/>
              <a:latin typeface="Söhne"/>
            </a:endParaRPr>
          </a:p>
          <a:p>
            <a:pPr algn="l"/>
            <a:r>
              <a:rPr lang="en-US" b="0" i="0" dirty="0">
                <a:solidFill>
                  <a:srgbClr val="374151"/>
                </a:solidFill>
                <a:effectLst/>
                <a:latin typeface="Söhne"/>
              </a:rPr>
              <a:t>Three notable ones include real-time monitoring, health and safety at worksites, and autonomous machinery. Each of these use cases adopts a unique strategy to enhance the work environment, with all of them relying on the utilization of sensors.</a:t>
            </a:r>
          </a:p>
          <a:p>
            <a:pPr algn="l"/>
            <a:endParaRPr lang="en-US" b="0" i="0" dirty="0">
              <a:solidFill>
                <a:srgbClr val="374151"/>
              </a:solidFill>
              <a:effectLst/>
              <a:latin typeface="Söhne"/>
            </a:endParaRPr>
          </a:p>
          <a:p>
            <a:pPr algn="l"/>
            <a:r>
              <a:rPr lang="en-US" b="0" i="0" dirty="0">
                <a:solidFill>
                  <a:srgbClr val="374151"/>
                </a:solidFill>
                <a:effectLst/>
                <a:latin typeface="Söhne"/>
              </a:rPr>
              <a:t>The first use case involves the collection of information from the site, such as video, images, and physical parameters that can significantly impact the decision-making process on the worksite. Armed with this kind data, a control center, overseen by an operator, can provide vital information and prevent workers from being directly exposed to potentially dangerous situations.</a:t>
            </a:r>
          </a:p>
          <a:p>
            <a:pPr algn="l"/>
            <a:endParaRPr lang="en-US" b="0" i="0" dirty="0">
              <a:solidFill>
                <a:srgbClr val="374151"/>
              </a:solidFill>
              <a:effectLst/>
              <a:latin typeface="Söhne"/>
            </a:endParaRPr>
          </a:p>
          <a:p>
            <a:pPr algn="l"/>
            <a:r>
              <a:rPr lang="en-US" b="0" i="0" dirty="0">
                <a:solidFill>
                  <a:srgbClr val="374151"/>
                </a:solidFill>
                <a:effectLst/>
                <a:latin typeface="Söhne"/>
              </a:rPr>
              <a:t>The second use case focuses on identifying high-risk areas within the worksite and tracking the position of workers and machinery in real-time. The objective in this one is to closely monitor these elements and promptly send notifications when necessary. We all know that accidents can often happen in this kind of work environment, and a study showed that “</a:t>
            </a:r>
            <a:r>
              <a:rPr kumimoji="0" lang="en-US" sz="1200" b="0" i="0" u="none" strike="noStrike" kern="1200" cap="none" spc="0" normalizeH="0" baseline="0" noProof="0" dirty="0">
                <a:ln>
                  <a:noFill/>
                </a:ln>
                <a:solidFill>
                  <a:schemeClr val="tx1">
                    <a:lumMod val="75000"/>
                    <a:lumOff val="25000"/>
                  </a:schemeClr>
                </a:solidFill>
                <a:effectLst/>
                <a:uLnTx/>
                <a:uFillTx/>
                <a:latin typeface="+mn-lt"/>
                <a:ea typeface="+mn-ea"/>
                <a:cs typeface="+mn-cs"/>
              </a:rPr>
              <a:t>70% of machine-specific malfunctions could be prevented by collecting and analyzing the machine's data”</a:t>
            </a:r>
            <a:r>
              <a:rPr kumimoji="0" lang="en-US" sz="1200" b="0" i="0" u="none" strike="noStrike" kern="1200" cap="none" spc="0" normalizeH="0" baseline="0" noProof="0" dirty="0">
                <a:ln>
                  <a:noFill/>
                </a:ln>
                <a:solidFill>
                  <a:srgbClr val="374151"/>
                </a:solidFill>
                <a:effectLst/>
                <a:uLnTx/>
                <a:uFillTx/>
                <a:latin typeface="Söhne"/>
                <a:ea typeface="+mn-ea"/>
                <a:cs typeface="+mn-cs"/>
              </a:rPr>
              <a:t>. With that said, t</a:t>
            </a:r>
            <a:r>
              <a:rPr lang="en-US" b="0" i="0" dirty="0">
                <a:solidFill>
                  <a:srgbClr val="374151"/>
                </a:solidFill>
                <a:effectLst/>
                <a:latin typeface="Söhne"/>
              </a:rPr>
              <a:t>his proactive approach aims to prevent those accidents and save lives by effectively reducing the occurrence accidents. </a:t>
            </a:r>
          </a:p>
          <a:p>
            <a:pPr algn="l"/>
            <a:endParaRPr lang="en-US" b="0" i="0" noProof="0" dirty="0">
              <a:solidFill>
                <a:srgbClr val="374151"/>
              </a:solidFill>
              <a:effectLst/>
              <a:latin typeface="Söhne"/>
            </a:endParaRPr>
          </a:p>
          <a:p>
            <a:pPr algn="l"/>
            <a:r>
              <a:rPr lang="en-US" b="0" i="0" noProof="0" dirty="0">
                <a:solidFill>
                  <a:srgbClr val="374151"/>
                </a:solidFill>
                <a:effectLst/>
                <a:latin typeface="Söhne"/>
              </a:rPr>
              <a:t>Last but not least is autonomous machinery. This particular application’s goal is to use real-time sensors to organize tasks and improve the efficiency of processes that have an impact on the final outcome. It counts with </a:t>
            </a:r>
            <a:r>
              <a:rPr lang="en-US" b="0" i="0" dirty="0">
                <a:solidFill>
                  <a:srgbClr val="374151"/>
                </a:solidFill>
                <a:effectLst/>
                <a:latin typeface="Söhne"/>
              </a:rPr>
              <a:t>various functionalities such as </a:t>
            </a:r>
            <a:r>
              <a:rPr lang="en-US" b="0" i="0" noProof="0" dirty="0">
                <a:solidFill>
                  <a:srgbClr val="374151"/>
                </a:solidFill>
                <a:effectLst/>
                <a:latin typeface="Söhne"/>
              </a:rPr>
              <a:t>drone monitoring, inspections, and mapping, </a:t>
            </a:r>
            <a:r>
              <a:rPr lang="en-US" b="0" i="0" dirty="0">
                <a:solidFill>
                  <a:srgbClr val="374151"/>
                </a:solidFill>
                <a:effectLst/>
                <a:latin typeface="Söhne"/>
              </a:rPr>
              <a:t>all of which contribute to the generation of more accurate and cost-efficient plans, optimizing operations, achieving higher productivity levels, and therefore leading to better results.</a:t>
            </a:r>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14</a:t>
            </a:fld>
            <a:endParaRPr lang="de-DE"/>
          </a:p>
        </p:txBody>
      </p:sp>
    </p:spTree>
    <p:extLst>
      <p:ext uri="{BB962C8B-B14F-4D97-AF65-F5344CB8AC3E}">
        <p14:creationId xmlns:p14="http://schemas.microsoft.com/office/powerpoint/2010/main" val="1307533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Ok, </a:t>
            </a:r>
            <a:r>
              <a:rPr lang="de-DE" dirty="0" err="1"/>
              <a:t>hope</a:t>
            </a:r>
            <a:r>
              <a:rPr lang="de-DE" dirty="0"/>
              <a:t> </a:t>
            </a:r>
            <a:r>
              <a:rPr lang="de-DE" dirty="0" err="1"/>
              <a:t>everyone</a:t>
            </a:r>
            <a:r>
              <a:rPr lang="de-DE" dirty="0"/>
              <a:t> </a:t>
            </a:r>
            <a:r>
              <a:rPr lang="de-DE" dirty="0" err="1"/>
              <a:t>is</a:t>
            </a:r>
            <a:r>
              <a:rPr lang="de-DE" dirty="0"/>
              <a:t> </a:t>
            </a:r>
            <a:r>
              <a:rPr lang="de-DE" dirty="0" err="1"/>
              <a:t>following</a:t>
            </a:r>
            <a:r>
              <a:rPr lang="de-DE" dirty="0"/>
              <a:t>. </a:t>
            </a:r>
            <a:r>
              <a:rPr lang="de-DE" dirty="0" err="1"/>
              <a:t>Let‘s</a:t>
            </a:r>
            <a:r>
              <a:rPr lang="de-DE" dirty="0"/>
              <a:t> </a:t>
            </a:r>
            <a:r>
              <a:rPr lang="de-DE" dirty="0" err="1"/>
              <a:t>then</a:t>
            </a:r>
            <a:r>
              <a:rPr lang="de-DE" dirty="0"/>
              <a:t> </a:t>
            </a:r>
            <a:r>
              <a:rPr lang="de-DE" dirty="0" err="1"/>
              <a:t>begin</a:t>
            </a:r>
            <a:r>
              <a:rPr lang="de-DE" dirty="0"/>
              <a:t> </a:t>
            </a:r>
            <a:r>
              <a:rPr lang="de-DE" dirty="0" err="1"/>
              <a:t>with</a:t>
            </a:r>
            <a:r>
              <a:rPr lang="de-DE" dirty="0"/>
              <a:t> </a:t>
            </a:r>
            <a:r>
              <a:rPr lang="de-DE" dirty="0" err="1"/>
              <a:t>the</a:t>
            </a:r>
            <a:r>
              <a:rPr lang="de-DE" dirty="0"/>
              <a:t> </a:t>
            </a:r>
            <a:r>
              <a:rPr lang="de-DE" dirty="0" err="1"/>
              <a:t>measurements</a:t>
            </a:r>
            <a:r>
              <a:rPr lang="de-DE" dirty="0"/>
              <a: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15</a:t>
            </a:fld>
            <a:endParaRPr lang="de-DE"/>
          </a:p>
        </p:txBody>
      </p:sp>
    </p:spTree>
    <p:extLst>
      <p:ext uri="{BB962C8B-B14F-4D97-AF65-F5344CB8AC3E}">
        <p14:creationId xmlns:p14="http://schemas.microsoft.com/office/powerpoint/2010/main" val="157973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But first I would like to show this table, which consists of the expected results for each device or equipment to work correctly within the use cases. We can see that it is important that communication is fast, since we have three items operating with latencies below ten seconds. So packets traveling from one point to another in a network in less than ten seconds. </a:t>
            </a:r>
          </a:p>
          <a:p>
            <a:endParaRPr lang="en-US" noProof="0" dirty="0"/>
          </a:p>
          <a:p>
            <a:r>
              <a:rPr lang="en-US" noProof="0" dirty="0"/>
              <a:t>And for most use cases, unlike what we first might think, most devices don‘t require huge data rates. We can see all those </a:t>
            </a:r>
            <a:r>
              <a:rPr lang="en-US" b="1" i="0" noProof="0" dirty="0"/>
              <a:t>[POINT] </a:t>
            </a:r>
            <a:r>
              <a:rPr lang="en-US" noProof="0" dirty="0"/>
              <a:t>converging for at least 1 Mbps in download and upload, and only the ones that deal with video imaging and voice require some higher values. At the end of it, we WILL require a higher data rate because of those so all of them can operate simultaneously. </a:t>
            </a:r>
          </a:p>
        </p:txBody>
      </p:sp>
      <p:sp>
        <p:nvSpPr>
          <p:cNvPr id="4" name="Slide Number Placeholder 3"/>
          <p:cNvSpPr>
            <a:spLocks noGrp="1"/>
          </p:cNvSpPr>
          <p:nvPr>
            <p:ph type="sldNum" sz="quarter" idx="5"/>
          </p:nvPr>
        </p:nvSpPr>
        <p:spPr/>
        <p:txBody>
          <a:bodyPr/>
          <a:lstStyle/>
          <a:p>
            <a:fld id="{38D215B1-5AE8-449F-8BBB-AF3B75A2FE26}" type="slidenum">
              <a:rPr lang="de-DE" smtClean="0"/>
              <a:t>16</a:t>
            </a:fld>
            <a:endParaRPr lang="de-DE"/>
          </a:p>
        </p:txBody>
      </p:sp>
    </p:spTree>
    <p:extLst>
      <p:ext uri="{BB962C8B-B14F-4D97-AF65-F5344CB8AC3E}">
        <p14:creationId xmlns:p14="http://schemas.microsoft.com/office/powerpoint/2010/main" val="4153282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17</a:t>
            </a:fld>
            <a:endParaRPr lang="de-DE"/>
          </a:p>
        </p:txBody>
      </p:sp>
    </p:spTree>
    <p:extLst>
      <p:ext uri="{BB962C8B-B14F-4D97-AF65-F5344CB8AC3E}">
        <p14:creationId xmlns:p14="http://schemas.microsoft.com/office/powerpoint/2010/main" val="7710368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Ok, </a:t>
            </a:r>
            <a:r>
              <a:rPr lang="de-DE" dirty="0" err="1"/>
              <a:t>now</a:t>
            </a:r>
            <a:r>
              <a:rPr lang="de-DE" dirty="0"/>
              <a:t> </a:t>
            </a:r>
            <a:r>
              <a:rPr lang="de-DE" dirty="0" err="1"/>
              <a:t>the</a:t>
            </a:r>
            <a:r>
              <a:rPr lang="de-DE" dirty="0"/>
              <a:t> </a:t>
            </a:r>
            <a:r>
              <a:rPr lang="de-DE" dirty="0" err="1"/>
              <a:t>scenarios</a:t>
            </a:r>
            <a:r>
              <a:rPr lang="de-DE" dirty="0"/>
              <a:t>. The </a:t>
            </a:r>
            <a:r>
              <a:rPr lang="de-DE" dirty="0" err="1"/>
              <a:t>first</a:t>
            </a:r>
            <a:r>
              <a:rPr lang="de-DE" dirty="0"/>
              <a:t> </a:t>
            </a:r>
            <a:r>
              <a:rPr lang="de-DE" dirty="0" err="1"/>
              <a:t>measurements</a:t>
            </a:r>
            <a:r>
              <a:rPr lang="de-DE" dirty="0"/>
              <a:t> </a:t>
            </a:r>
            <a:r>
              <a:rPr lang="de-DE" dirty="0" err="1"/>
              <a:t>that</a:t>
            </a:r>
            <a:r>
              <a:rPr lang="de-DE" dirty="0"/>
              <a:t> </a:t>
            </a:r>
            <a:r>
              <a:rPr lang="de-DE" dirty="0" err="1"/>
              <a:t>were</a:t>
            </a:r>
            <a:r>
              <a:rPr lang="de-DE" dirty="0"/>
              <a:t> </a:t>
            </a:r>
            <a:r>
              <a:rPr lang="de-DE" dirty="0" err="1"/>
              <a:t>performed</a:t>
            </a:r>
            <a:r>
              <a:rPr lang="de-DE" dirty="0"/>
              <a:t> </a:t>
            </a:r>
            <a:r>
              <a:rPr lang="de-DE" dirty="0" err="1"/>
              <a:t>were</a:t>
            </a:r>
            <a:r>
              <a:rPr lang="de-DE" dirty="0"/>
              <a:t> in </a:t>
            </a:r>
            <a:r>
              <a:rPr lang="de-DE" dirty="0" err="1"/>
              <a:t>the</a:t>
            </a:r>
            <a:r>
              <a:rPr lang="de-DE" dirty="0"/>
              <a:t> Underground Mine. </a:t>
            </a:r>
            <a:r>
              <a:rPr lang="de-DE" dirty="0" err="1"/>
              <a:t>It</a:t>
            </a:r>
            <a:r>
              <a:rPr lang="de-DE" dirty="0"/>
              <a:t> was </a:t>
            </a:r>
            <a:r>
              <a:rPr lang="de-DE" dirty="0" err="1"/>
              <a:t>located</a:t>
            </a:r>
            <a:r>
              <a:rPr lang="de-DE" dirty="0"/>
              <a:t> </a:t>
            </a:r>
            <a:r>
              <a:rPr lang="de-DE" dirty="0" err="1"/>
              <a:t>approximately</a:t>
            </a:r>
            <a:r>
              <a:rPr lang="de-DE" dirty="0"/>
              <a:t> 700 </a:t>
            </a:r>
            <a:r>
              <a:rPr lang="de-DE" dirty="0" err="1"/>
              <a:t>meters</a:t>
            </a:r>
            <a:r>
              <a:rPr lang="de-DE" dirty="0"/>
              <a:t> </a:t>
            </a:r>
            <a:r>
              <a:rPr lang="de-DE" dirty="0" err="1"/>
              <a:t>below</a:t>
            </a:r>
            <a:r>
              <a:rPr lang="de-DE" dirty="0"/>
              <a:t> </a:t>
            </a:r>
            <a:r>
              <a:rPr lang="de-DE" dirty="0" err="1"/>
              <a:t>the</a:t>
            </a:r>
            <a:r>
              <a:rPr lang="de-DE" dirty="0"/>
              <a:t> </a:t>
            </a:r>
            <a:r>
              <a:rPr lang="de-DE" dirty="0" err="1"/>
              <a:t>surface</a:t>
            </a:r>
            <a:r>
              <a:rPr lang="de-DE" dirty="0"/>
              <a:t> and, at </a:t>
            </a:r>
            <a:r>
              <a:rPr lang="de-DE" dirty="0" err="1"/>
              <a:t>the</a:t>
            </a:r>
            <a:r>
              <a:rPr lang="de-DE" dirty="0"/>
              <a:t> time </a:t>
            </a:r>
            <a:r>
              <a:rPr lang="de-DE" dirty="0" err="1"/>
              <a:t>we</a:t>
            </a:r>
            <a:r>
              <a:rPr lang="de-DE" dirty="0"/>
              <a:t> </a:t>
            </a:r>
            <a:r>
              <a:rPr lang="de-DE" dirty="0" err="1"/>
              <a:t>were</a:t>
            </a:r>
            <a:r>
              <a:rPr lang="de-DE" dirty="0"/>
              <a:t> </a:t>
            </a:r>
            <a:r>
              <a:rPr lang="de-DE" dirty="0" err="1"/>
              <a:t>able</a:t>
            </a:r>
            <a:r>
              <a:rPr lang="de-DE" dirty="0"/>
              <a:t> </a:t>
            </a:r>
            <a:r>
              <a:rPr lang="de-DE" dirty="0" err="1"/>
              <a:t>to</a:t>
            </a:r>
            <a:r>
              <a:rPr lang="de-DE" dirty="0"/>
              <a:t> </a:t>
            </a:r>
            <a:r>
              <a:rPr lang="de-DE" dirty="0" err="1"/>
              <a:t>visit</a:t>
            </a:r>
            <a:r>
              <a:rPr lang="de-DE" dirty="0"/>
              <a:t>, </a:t>
            </a:r>
            <a:r>
              <a:rPr lang="de-DE" dirty="0" err="1"/>
              <a:t>the</a:t>
            </a:r>
            <a:r>
              <a:rPr lang="de-DE" dirty="0"/>
              <a:t> 5G network was not </a:t>
            </a:r>
            <a:r>
              <a:rPr lang="de-DE" dirty="0" err="1"/>
              <a:t>yet</a:t>
            </a:r>
            <a:r>
              <a:rPr lang="de-DE" dirty="0"/>
              <a:t> </a:t>
            </a:r>
            <a:r>
              <a:rPr lang="de-DE" dirty="0" err="1"/>
              <a:t>installed</a:t>
            </a:r>
            <a:r>
              <a:rPr lang="de-DE" dirty="0"/>
              <a:t>, so </a:t>
            </a:r>
            <a:r>
              <a:rPr lang="de-DE" dirty="0" err="1"/>
              <a:t>the</a:t>
            </a:r>
            <a:r>
              <a:rPr lang="de-DE" dirty="0"/>
              <a:t> </a:t>
            </a:r>
            <a:r>
              <a:rPr lang="de-DE" dirty="0" err="1"/>
              <a:t>tests</a:t>
            </a:r>
            <a:r>
              <a:rPr lang="de-DE" dirty="0"/>
              <a:t> </a:t>
            </a:r>
            <a:r>
              <a:rPr lang="de-DE" dirty="0" err="1"/>
              <a:t>were</a:t>
            </a:r>
            <a:r>
              <a:rPr lang="de-DE" dirty="0"/>
              <a:t> </a:t>
            </a:r>
            <a:r>
              <a:rPr lang="de-DE" dirty="0" err="1"/>
              <a:t>performed</a:t>
            </a:r>
            <a:r>
              <a:rPr lang="de-DE" dirty="0"/>
              <a:t> </a:t>
            </a:r>
            <a:r>
              <a:rPr lang="de-DE" dirty="0" err="1"/>
              <a:t>with</a:t>
            </a:r>
            <a:r>
              <a:rPr lang="de-DE" dirty="0"/>
              <a:t> </a:t>
            </a:r>
            <a:r>
              <a:rPr lang="de-DE" dirty="0" err="1"/>
              <a:t>the</a:t>
            </a:r>
            <a:r>
              <a:rPr lang="de-DE" dirty="0"/>
              <a:t> WiFi network </a:t>
            </a:r>
            <a:r>
              <a:rPr lang="de-DE" dirty="0" err="1"/>
              <a:t>available</a:t>
            </a:r>
            <a:r>
              <a:rPr lang="de-DE" dirty="0"/>
              <a:t>. The </a:t>
            </a:r>
            <a:r>
              <a:rPr lang="de-DE" dirty="0" err="1"/>
              <a:t>parameters</a:t>
            </a:r>
            <a:r>
              <a:rPr lang="de-DE" dirty="0"/>
              <a:t> </a:t>
            </a:r>
            <a:r>
              <a:rPr lang="de-DE" dirty="0" err="1"/>
              <a:t>we</a:t>
            </a:r>
            <a:r>
              <a:rPr lang="de-DE" dirty="0"/>
              <a:t> </a:t>
            </a:r>
            <a:r>
              <a:rPr lang="de-DE" dirty="0" err="1"/>
              <a:t>used</a:t>
            </a:r>
            <a:r>
              <a:rPr lang="de-DE" dirty="0"/>
              <a:t> </a:t>
            </a:r>
            <a:r>
              <a:rPr lang="de-DE" dirty="0" err="1"/>
              <a:t>for</a:t>
            </a:r>
            <a:r>
              <a:rPr lang="de-DE" dirty="0"/>
              <a:t> </a:t>
            </a:r>
            <a:r>
              <a:rPr lang="de-DE" dirty="0" err="1"/>
              <a:t>the</a:t>
            </a:r>
            <a:r>
              <a:rPr lang="de-DE" dirty="0"/>
              <a:t> </a:t>
            </a:r>
            <a:r>
              <a:rPr lang="de-DE" dirty="0" err="1"/>
              <a:t>measurements</a:t>
            </a:r>
            <a:r>
              <a:rPr lang="de-DE" dirty="0"/>
              <a:t> </a:t>
            </a:r>
            <a:r>
              <a:rPr lang="de-DE" dirty="0" err="1"/>
              <a:t>ewre</a:t>
            </a:r>
            <a:r>
              <a:rPr lang="de-DE" dirty="0"/>
              <a:t>: </a:t>
            </a:r>
            <a:r>
              <a:rPr lang="de-DE" dirty="0" err="1"/>
              <a:t>latency</a:t>
            </a:r>
            <a:r>
              <a:rPr lang="de-DE" dirty="0"/>
              <a:t>, </a:t>
            </a:r>
            <a:r>
              <a:rPr lang="de-DE" dirty="0" err="1"/>
              <a:t>throughput</a:t>
            </a:r>
            <a:r>
              <a:rPr lang="de-DE" dirty="0"/>
              <a:t>, </a:t>
            </a:r>
            <a:r>
              <a:rPr lang="de-DE" dirty="0" err="1"/>
              <a:t>signal</a:t>
            </a:r>
            <a:r>
              <a:rPr lang="de-DE" dirty="0"/>
              <a:t> </a:t>
            </a:r>
            <a:r>
              <a:rPr lang="de-DE" dirty="0" err="1"/>
              <a:t>quality</a:t>
            </a:r>
            <a:r>
              <a:rPr lang="de-DE" dirty="0"/>
              <a:t> and </a:t>
            </a:r>
            <a:r>
              <a:rPr lang="de-DE" dirty="0" err="1"/>
              <a:t>coverage</a:t>
            </a:r>
            <a:r>
              <a:rPr lang="de-DE" dirty="0"/>
              <a:t>.</a:t>
            </a:r>
          </a:p>
          <a:p>
            <a:endParaRPr lang="de-DE" dirty="0"/>
          </a:p>
          <a:p>
            <a:r>
              <a:rPr lang="de-DE" dirty="0" err="1"/>
              <a:t>We</a:t>
            </a:r>
            <a:r>
              <a:rPr lang="de-DE" dirty="0"/>
              <a:t> </a:t>
            </a:r>
            <a:r>
              <a:rPr lang="de-DE" dirty="0" err="1"/>
              <a:t>measured</a:t>
            </a:r>
            <a:r>
              <a:rPr lang="de-DE" dirty="0"/>
              <a:t> </a:t>
            </a:r>
            <a:r>
              <a:rPr lang="de-DE" dirty="0" err="1"/>
              <a:t>the</a:t>
            </a:r>
            <a:r>
              <a:rPr lang="de-DE" dirty="0"/>
              <a:t> network </a:t>
            </a:r>
            <a:r>
              <a:rPr lang="de-DE" dirty="0" err="1"/>
              <a:t>throughout</a:t>
            </a:r>
            <a:r>
              <a:rPr lang="de-DE" dirty="0"/>
              <a:t> </a:t>
            </a:r>
            <a:r>
              <a:rPr lang="de-DE" dirty="0" err="1"/>
              <a:t>this</a:t>
            </a:r>
            <a:r>
              <a:rPr lang="de-DE" dirty="0"/>
              <a:t> </a:t>
            </a:r>
            <a:r>
              <a:rPr lang="de-DE" dirty="0" err="1"/>
              <a:t>tunnel</a:t>
            </a:r>
            <a:r>
              <a:rPr lang="de-DE" dirty="0"/>
              <a:t> </a:t>
            </a:r>
            <a:r>
              <a:rPr lang="de-DE" dirty="0" err="1"/>
              <a:t>here</a:t>
            </a:r>
            <a:r>
              <a:rPr lang="de-DE" dirty="0"/>
              <a:t> </a:t>
            </a:r>
            <a:r>
              <a:rPr lang="de-DE" b="1" dirty="0"/>
              <a:t>[SHOW]</a:t>
            </a:r>
            <a:r>
              <a:rPr lang="de-DE" dirty="0"/>
              <a:t>, </a:t>
            </a:r>
            <a:r>
              <a:rPr lang="de-DE" dirty="0" err="1"/>
              <a:t>starting</a:t>
            </a:r>
            <a:r>
              <a:rPr lang="de-DE" dirty="0"/>
              <a:t> </a:t>
            </a:r>
            <a:r>
              <a:rPr lang="de-DE" dirty="0" err="1"/>
              <a:t>right</a:t>
            </a:r>
            <a:r>
              <a:rPr lang="de-DE" dirty="0"/>
              <a:t> </a:t>
            </a:r>
            <a:r>
              <a:rPr lang="de-DE" dirty="0" err="1"/>
              <a:t>here</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18</a:t>
            </a:fld>
            <a:endParaRPr lang="de-DE"/>
          </a:p>
        </p:txBody>
      </p:sp>
    </p:spTree>
    <p:extLst>
      <p:ext uri="{BB962C8B-B14F-4D97-AF65-F5344CB8AC3E}">
        <p14:creationId xmlns:p14="http://schemas.microsoft.com/office/powerpoint/2010/main" val="867603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On </a:t>
            </a:r>
            <a:r>
              <a:rPr lang="de-DE" dirty="0" err="1"/>
              <a:t>the</a:t>
            </a:r>
            <a:r>
              <a:rPr lang="de-DE" dirty="0"/>
              <a:t> </a:t>
            </a:r>
            <a:r>
              <a:rPr lang="de-DE" dirty="0" err="1"/>
              <a:t>right</a:t>
            </a:r>
            <a:r>
              <a:rPr lang="de-DE" dirty="0"/>
              <a:t> </a:t>
            </a:r>
            <a:r>
              <a:rPr lang="de-DE" dirty="0" err="1"/>
              <a:t>side</a:t>
            </a:r>
            <a:r>
              <a:rPr lang="de-DE" dirty="0"/>
              <a:t> </a:t>
            </a:r>
            <a:r>
              <a:rPr lang="de-DE" dirty="0" err="1"/>
              <a:t>here</a:t>
            </a:r>
            <a:r>
              <a:rPr lang="de-DE" dirty="0"/>
              <a:t> </a:t>
            </a:r>
            <a:r>
              <a:rPr lang="de-DE" dirty="0" err="1"/>
              <a:t>are</a:t>
            </a:r>
            <a:r>
              <a:rPr lang="de-DE" dirty="0"/>
              <a:t> </a:t>
            </a:r>
            <a:r>
              <a:rPr lang="de-DE" dirty="0" err="1"/>
              <a:t>the</a:t>
            </a:r>
            <a:r>
              <a:rPr lang="de-DE" dirty="0"/>
              <a:t> </a:t>
            </a:r>
            <a:r>
              <a:rPr lang="de-DE" dirty="0" err="1"/>
              <a:t>devices</a:t>
            </a:r>
            <a:r>
              <a:rPr lang="de-DE" dirty="0"/>
              <a:t> </a:t>
            </a:r>
            <a:r>
              <a:rPr lang="de-DE" dirty="0" err="1"/>
              <a:t>we</a:t>
            </a:r>
            <a:r>
              <a:rPr lang="de-DE" dirty="0"/>
              <a:t> </a:t>
            </a:r>
            <a:r>
              <a:rPr lang="de-DE" dirty="0" err="1"/>
              <a:t>used</a:t>
            </a:r>
            <a:r>
              <a:rPr lang="de-DE" dirty="0"/>
              <a:t>. The </a:t>
            </a:r>
            <a:r>
              <a:rPr lang="de-DE" dirty="0" err="1"/>
              <a:t>first</a:t>
            </a:r>
            <a:r>
              <a:rPr lang="de-DE" dirty="0"/>
              <a:t> </a:t>
            </a:r>
            <a:r>
              <a:rPr lang="de-DE" dirty="0" err="1"/>
              <a:t>one</a:t>
            </a:r>
            <a:r>
              <a:rPr lang="de-DE" dirty="0"/>
              <a:t> </a:t>
            </a:r>
            <a:r>
              <a:rPr lang="de-DE" dirty="0" err="1"/>
              <a:t>is</a:t>
            </a:r>
            <a:r>
              <a:rPr lang="de-DE" dirty="0"/>
              <a:t> </a:t>
            </a:r>
            <a:r>
              <a:rPr lang="de-DE" dirty="0" err="1"/>
              <a:t>the</a:t>
            </a:r>
            <a:r>
              <a:rPr lang="de-DE" dirty="0"/>
              <a:t> </a:t>
            </a:r>
            <a:r>
              <a:rPr lang="de-DE" dirty="0" err="1"/>
              <a:t>Milesight</a:t>
            </a:r>
            <a:r>
              <a:rPr lang="de-DE" dirty="0"/>
              <a:t> Router, </a:t>
            </a:r>
            <a:r>
              <a:rPr lang="de-DE" dirty="0" err="1"/>
              <a:t>which</a:t>
            </a:r>
            <a:r>
              <a:rPr lang="de-DE" dirty="0"/>
              <a:t> </a:t>
            </a:r>
            <a:r>
              <a:rPr lang="de-DE" dirty="0" err="1"/>
              <a:t>is</a:t>
            </a:r>
            <a:r>
              <a:rPr lang="de-DE" dirty="0"/>
              <a:t> an </a:t>
            </a:r>
            <a:r>
              <a:rPr lang="de-DE" dirty="0" err="1"/>
              <a:t>industrial</a:t>
            </a:r>
            <a:r>
              <a:rPr lang="de-DE" dirty="0"/>
              <a:t> </a:t>
            </a:r>
            <a:r>
              <a:rPr lang="de-DE" dirty="0" err="1"/>
              <a:t>router</a:t>
            </a:r>
            <a:r>
              <a:rPr lang="de-DE" dirty="0"/>
              <a:t>, and </a:t>
            </a:r>
            <a:r>
              <a:rPr lang="de-DE" dirty="0" err="1"/>
              <a:t>the</a:t>
            </a:r>
            <a:r>
              <a:rPr lang="de-DE" dirty="0"/>
              <a:t> </a:t>
            </a:r>
            <a:r>
              <a:rPr lang="de-DE" dirty="0" err="1"/>
              <a:t>second</a:t>
            </a:r>
            <a:r>
              <a:rPr lang="de-DE" dirty="0"/>
              <a:t> </a:t>
            </a:r>
            <a:r>
              <a:rPr lang="de-DE" dirty="0" err="1"/>
              <a:t>is</a:t>
            </a:r>
            <a:r>
              <a:rPr lang="de-DE" dirty="0"/>
              <a:t> </a:t>
            </a:r>
            <a:r>
              <a:rPr lang="de-DE" dirty="0" err="1"/>
              <a:t>the</a:t>
            </a:r>
            <a:r>
              <a:rPr lang="de-DE" dirty="0"/>
              <a:t> </a:t>
            </a:r>
            <a:r>
              <a:rPr lang="de-DE" dirty="0" err="1"/>
              <a:t>BrosTrend</a:t>
            </a:r>
            <a:r>
              <a:rPr lang="de-DE" dirty="0"/>
              <a:t> </a:t>
            </a:r>
            <a:r>
              <a:rPr lang="de-DE" dirty="0" err="1"/>
              <a:t>device</a:t>
            </a:r>
            <a:r>
              <a:rPr lang="de-DE" dirty="0"/>
              <a:t>, </a:t>
            </a:r>
            <a:r>
              <a:rPr lang="de-DE" dirty="0" err="1"/>
              <a:t>which</a:t>
            </a:r>
            <a:r>
              <a:rPr lang="de-DE" dirty="0"/>
              <a:t> </a:t>
            </a:r>
            <a:r>
              <a:rPr lang="de-DE" dirty="0" err="1"/>
              <a:t>is</a:t>
            </a:r>
            <a:r>
              <a:rPr lang="de-DE" dirty="0"/>
              <a:t> a </a:t>
            </a:r>
            <a:r>
              <a:rPr lang="de-DE" dirty="0" err="1"/>
              <a:t>regular</a:t>
            </a:r>
            <a:r>
              <a:rPr lang="de-DE" dirty="0"/>
              <a:t> </a:t>
            </a:r>
            <a:r>
              <a:rPr lang="de-DE" dirty="0" err="1"/>
              <a:t>router</a:t>
            </a:r>
            <a:r>
              <a:rPr lang="de-DE" dirty="0"/>
              <a:t>. The </a:t>
            </a:r>
            <a:r>
              <a:rPr lang="de-DE" dirty="0" err="1"/>
              <a:t>photo</a:t>
            </a:r>
            <a:r>
              <a:rPr lang="de-DE" dirty="0"/>
              <a:t> in </a:t>
            </a:r>
            <a:r>
              <a:rPr lang="de-DE" dirty="0" err="1"/>
              <a:t>the</a:t>
            </a:r>
            <a:r>
              <a:rPr lang="de-DE" dirty="0"/>
              <a:t> </a:t>
            </a:r>
            <a:r>
              <a:rPr lang="de-DE" dirty="0" err="1"/>
              <a:t>middle</a:t>
            </a:r>
            <a:r>
              <a:rPr lang="de-DE" dirty="0"/>
              <a:t> </a:t>
            </a:r>
            <a:r>
              <a:rPr lang="de-DE" dirty="0" err="1"/>
              <a:t>is</a:t>
            </a:r>
            <a:r>
              <a:rPr lang="de-DE" dirty="0"/>
              <a:t> a </a:t>
            </a:r>
            <a:r>
              <a:rPr lang="de-DE" dirty="0" err="1"/>
              <a:t>description</a:t>
            </a:r>
            <a:r>
              <a:rPr lang="de-DE" dirty="0"/>
              <a:t> </a:t>
            </a:r>
            <a:r>
              <a:rPr lang="de-DE" dirty="0" err="1"/>
              <a:t>of</a:t>
            </a:r>
            <a:r>
              <a:rPr lang="de-DE" dirty="0"/>
              <a:t> </a:t>
            </a:r>
            <a:r>
              <a:rPr lang="de-DE" dirty="0" err="1"/>
              <a:t>how</a:t>
            </a:r>
            <a:r>
              <a:rPr lang="de-DE" dirty="0"/>
              <a:t> </a:t>
            </a:r>
            <a:r>
              <a:rPr lang="de-DE" dirty="0" err="1"/>
              <a:t>we</a:t>
            </a:r>
            <a:r>
              <a:rPr lang="de-DE" dirty="0"/>
              <a:t> </a:t>
            </a:r>
            <a:r>
              <a:rPr lang="de-DE" dirty="0" err="1"/>
              <a:t>measured</a:t>
            </a:r>
            <a:r>
              <a:rPr lang="de-DE" dirty="0"/>
              <a:t> </a:t>
            </a:r>
            <a:r>
              <a:rPr lang="de-DE" dirty="0" err="1"/>
              <a:t>the</a:t>
            </a:r>
            <a:r>
              <a:rPr lang="de-DE" dirty="0"/>
              <a:t> network. So </a:t>
            </a:r>
            <a:r>
              <a:rPr lang="de-DE" dirty="0" err="1"/>
              <a:t>considering</a:t>
            </a:r>
            <a:r>
              <a:rPr lang="de-DE" dirty="0"/>
              <a:t> a </a:t>
            </a:r>
            <a:r>
              <a:rPr lang="en-US" dirty="0"/>
              <a:t>cross section of the tunnel like the one in the picture, we divided it into 9 areas, and for every hundred meters, we performed the tests in all of those areas, until we lost coverage. The </a:t>
            </a:r>
            <a:r>
              <a:rPr lang="en-US" dirty="0" err="1"/>
              <a:t>milesight</a:t>
            </a:r>
            <a:r>
              <a:rPr lang="en-US" dirty="0"/>
              <a:t> is a heavier device, so it only operated in the lower row, but the </a:t>
            </a:r>
            <a:r>
              <a:rPr lang="en-US" dirty="0" err="1"/>
              <a:t>BrosTrend</a:t>
            </a:r>
            <a:r>
              <a:rPr lang="en-US" dirty="0"/>
              <a:t> device was attached to a metal stick that allowed it to go higher. </a:t>
            </a:r>
          </a:p>
          <a:p>
            <a:endParaRPr lang="en-US" dirty="0"/>
          </a:p>
          <a:p>
            <a:r>
              <a:rPr lang="en-US" dirty="0"/>
              <a:t>This first photo here is the measuring teams. </a:t>
            </a:r>
          </a:p>
        </p:txBody>
      </p:sp>
      <p:sp>
        <p:nvSpPr>
          <p:cNvPr id="4" name="Slide Number Placeholder 3"/>
          <p:cNvSpPr>
            <a:spLocks noGrp="1"/>
          </p:cNvSpPr>
          <p:nvPr>
            <p:ph type="sldNum" sz="quarter" idx="5"/>
          </p:nvPr>
        </p:nvSpPr>
        <p:spPr/>
        <p:txBody>
          <a:bodyPr/>
          <a:lstStyle/>
          <a:p>
            <a:fld id="{38D215B1-5AE8-449F-8BBB-AF3B75A2FE26}" type="slidenum">
              <a:rPr lang="de-DE" smtClean="0"/>
              <a:t>19</a:t>
            </a:fld>
            <a:endParaRPr lang="de-DE"/>
          </a:p>
        </p:txBody>
      </p:sp>
    </p:spTree>
    <p:extLst>
      <p:ext uri="{BB962C8B-B14F-4D97-AF65-F5344CB8AC3E}">
        <p14:creationId xmlns:p14="http://schemas.microsoft.com/office/powerpoint/2010/main" val="23003553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First, </a:t>
            </a:r>
            <a:r>
              <a:rPr lang="de-DE" dirty="0" err="1"/>
              <a:t>this</a:t>
            </a:r>
            <a:r>
              <a:rPr lang="de-DE" dirty="0"/>
              <a:t> </a:t>
            </a:r>
            <a:r>
              <a:rPr lang="de-DE" dirty="0" err="1"/>
              <a:t>presentation</a:t>
            </a:r>
            <a:r>
              <a:rPr lang="de-DE" dirty="0"/>
              <a:t> </a:t>
            </a:r>
            <a:r>
              <a:rPr lang="de-DE" dirty="0" err="1"/>
              <a:t>is</a:t>
            </a:r>
            <a:r>
              <a:rPr lang="de-DE" dirty="0"/>
              <a:t> </a:t>
            </a:r>
            <a:r>
              <a:rPr lang="de-DE" dirty="0" err="1"/>
              <a:t>based</a:t>
            </a:r>
            <a:r>
              <a:rPr lang="de-DE" dirty="0"/>
              <a:t> on </a:t>
            </a:r>
            <a:r>
              <a:rPr lang="de-DE" dirty="0" err="1"/>
              <a:t>the</a:t>
            </a:r>
            <a:r>
              <a:rPr lang="de-DE" dirty="0"/>
              <a:t> </a:t>
            </a:r>
            <a:r>
              <a:rPr lang="de-DE" dirty="0" err="1"/>
              <a:t>official</a:t>
            </a:r>
            <a:r>
              <a:rPr lang="de-DE" dirty="0"/>
              <a:t> </a:t>
            </a:r>
            <a:r>
              <a:rPr lang="de-DE" dirty="0" err="1"/>
              <a:t>document</a:t>
            </a:r>
            <a:r>
              <a:rPr lang="de-DE" dirty="0"/>
              <a:t> and </a:t>
            </a:r>
            <a:r>
              <a:rPr lang="de-DE" dirty="0" err="1"/>
              <a:t>it</a:t>
            </a:r>
            <a:r>
              <a:rPr lang="de-DE" dirty="0"/>
              <a:t> will follow </a:t>
            </a:r>
            <a:r>
              <a:rPr lang="de-DE" dirty="0" err="1"/>
              <a:t>basically</a:t>
            </a:r>
            <a:r>
              <a:rPr lang="de-DE" dirty="0"/>
              <a:t> </a:t>
            </a:r>
            <a:r>
              <a:rPr lang="de-DE" dirty="0" err="1"/>
              <a:t>the</a:t>
            </a:r>
            <a:r>
              <a:rPr lang="de-DE" dirty="0"/>
              <a:t> same </a:t>
            </a:r>
            <a:r>
              <a:rPr lang="de-DE" dirty="0" err="1"/>
              <a:t>structure</a:t>
            </a:r>
            <a:r>
              <a:rPr lang="de-DE" dirty="0"/>
              <a:t>. </a:t>
            </a:r>
            <a:r>
              <a:rPr lang="de-DE" dirty="0" err="1"/>
              <a:t>We‘ll</a:t>
            </a:r>
            <a:r>
              <a:rPr lang="de-DE" dirty="0"/>
              <a:t> </a:t>
            </a:r>
            <a:r>
              <a:rPr lang="de-DE" dirty="0" err="1"/>
              <a:t>start</a:t>
            </a:r>
            <a:r>
              <a:rPr lang="de-DE" dirty="0"/>
              <a:t> </a:t>
            </a:r>
            <a:r>
              <a:rPr lang="de-DE" dirty="0" err="1"/>
              <a:t>with</a:t>
            </a:r>
            <a:r>
              <a:rPr lang="de-DE" dirty="0"/>
              <a:t> an </a:t>
            </a:r>
            <a:r>
              <a:rPr lang="de-DE" dirty="0" err="1"/>
              <a:t>introduction</a:t>
            </a:r>
            <a:r>
              <a:rPr lang="de-DE" dirty="0"/>
              <a:t>, so </a:t>
            </a:r>
            <a:r>
              <a:rPr lang="de-DE" dirty="0" err="1"/>
              <a:t>you</a:t>
            </a:r>
            <a:r>
              <a:rPr lang="de-DE" dirty="0"/>
              <a:t> </a:t>
            </a:r>
            <a:r>
              <a:rPr lang="de-DE" dirty="0" err="1"/>
              <a:t>can</a:t>
            </a:r>
            <a:r>
              <a:rPr lang="de-DE" dirty="0"/>
              <a:t> </a:t>
            </a:r>
            <a:r>
              <a:rPr lang="de-DE" dirty="0" err="1"/>
              <a:t>understand</a:t>
            </a:r>
            <a:r>
              <a:rPr lang="de-DE" dirty="0"/>
              <a:t> </a:t>
            </a:r>
            <a:r>
              <a:rPr lang="de-DE" dirty="0" err="1"/>
              <a:t>how</a:t>
            </a:r>
            <a:r>
              <a:rPr lang="de-DE" dirty="0"/>
              <a:t> </a:t>
            </a:r>
            <a:r>
              <a:rPr lang="de-DE" dirty="0" err="1"/>
              <a:t>we</a:t>
            </a:r>
            <a:r>
              <a:rPr lang="de-DE" dirty="0"/>
              <a:t> </a:t>
            </a:r>
            <a:r>
              <a:rPr lang="de-DE" dirty="0" err="1"/>
              <a:t>came</a:t>
            </a:r>
            <a:r>
              <a:rPr lang="de-DE" dirty="0"/>
              <a:t> </a:t>
            </a:r>
            <a:r>
              <a:rPr lang="de-DE" dirty="0" err="1"/>
              <a:t>to</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evolution</a:t>
            </a:r>
            <a:r>
              <a:rPr lang="de-DE" dirty="0"/>
              <a:t> </a:t>
            </a:r>
            <a:r>
              <a:rPr lang="de-DE" dirty="0" err="1"/>
              <a:t>regarding</a:t>
            </a:r>
            <a:r>
              <a:rPr lang="de-DE" dirty="0"/>
              <a:t> 5G and </a:t>
            </a:r>
            <a:r>
              <a:rPr lang="de-DE" dirty="0" err="1"/>
              <a:t>wireless</a:t>
            </a:r>
            <a:r>
              <a:rPr lang="de-DE" dirty="0"/>
              <a:t> </a:t>
            </a:r>
            <a:r>
              <a:rPr lang="de-DE" dirty="0" err="1"/>
              <a:t>communication</a:t>
            </a:r>
            <a:r>
              <a:rPr lang="de-DE" dirty="0"/>
              <a:t>, and </a:t>
            </a:r>
            <a:r>
              <a:rPr lang="de-DE" dirty="0" err="1"/>
              <a:t>then</a:t>
            </a:r>
            <a:r>
              <a:rPr lang="de-DE" dirty="0"/>
              <a:t> </a:t>
            </a:r>
            <a:r>
              <a:rPr lang="de-DE" dirty="0" err="1"/>
              <a:t>I‘ll</a:t>
            </a:r>
            <a:r>
              <a:rPr lang="de-DE" dirty="0"/>
              <a:t> </a:t>
            </a:r>
            <a:r>
              <a:rPr lang="de-DE" dirty="0" err="1"/>
              <a:t>talk</a:t>
            </a:r>
            <a:r>
              <a:rPr lang="de-DE" dirty="0"/>
              <a:t> a </a:t>
            </a:r>
            <a:r>
              <a:rPr lang="de-DE" dirty="0" err="1"/>
              <a:t>little</a:t>
            </a:r>
            <a:r>
              <a:rPr lang="de-DE" dirty="0"/>
              <a:t> </a:t>
            </a:r>
            <a:r>
              <a:rPr lang="de-DE" dirty="0" err="1"/>
              <a:t>bit</a:t>
            </a:r>
            <a:r>
              <a:rPr lang="de-DE" dirty="0"/>
              <a:t> </a:t>
            </a:r>
            <a:r>
              <a:rPr lang="de-DE" dirty="0" err="1"/>
              <a:t>about</a:t>
            </a:r>
            <a:r>
              <a:rPr lang="de-DE" dirty="0"/>
              <a:t> </a:t>
            </a:r>
            <a:r>
              <a:rPr lang="de-DE" dirty="0" err="1"/>
              <a:t>what</a:t>
            </a:r>
            <a:r>
              <a:rPr lang="de-DE" dirty="0"/>
              <a:t> </a:t>
            </a:r>
            <a:r>
              <a:rPr lang="de-DE" dirty="0" err="1"/>
              <a:t>is</a:t>
            </a:r>
            <a:r>
              <a:rPr lang="de-DE" dirty="0"/>
              <a:t> </a:t>
            </a:r>
            <a:r>
              <a:rPr lang="de-DE" dirty="0" err="1"/>
              <a:t>the</a:t>
            </a:r>
            <a:r>
              <a:rPr lang="de-DE" dirty="0"/>
              <a:t> 5G.NAMICO </a:t>
            </a:r>
            <a:r>
              <a:rPr lang="de-DE" dirty="0" err="1"/>
              <a:t>project</a:t>
            </a:r>
            <a:r>
              <a:rPr lang="de-DE" dirty="0"/>
              <a:t> </a:t>
            </a:r>
            <a:r>
              <a:rPr lang="de-DE" dirty="0" err="1"/>
              <a:t>about</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a:t>
            </a:fld>
            <a:endParaRPr lang="de-DE"/>
          </a:p>
        </p:txBody>
      </p:sp>
    </p:spTree>
    <p:extLst>
      <p:ext uri="{BB962C8B-B14F-4D97-AF65-F5344CB8AC3E}">
        <p14:creationId xmlns:p14="http://schemas.microsoft.com/office/powerpoint/2010/main" val="3547062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Has</a:t>
            </a:r>
            <a:r>
              <a:rPr lang="de-DE" dirty="0"/>
              <a:t> an </a:t>
            </a:r>
            <a:r>
              <a:rPr lang="de-DE" dirty="0" err="1"/>
              <a:t>impact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20</a:t>
            </a:fld>
            <a:endParaRPr lang="de-DE"/>
          </a:p>
        </p:txBody>
      </p:sp>
    </p:spTree>
    <p:extLst>
      <p:ext uri="{BB962C8B-B14F-4D97-AF65-F5344CB8AC3E}">
        <p14:creationId xmlns:p14="http://schemas.microsoft.com/office/powerpoint/2010/main" val="915761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22</a:t>
            </a:fld>
            <a:endParaRPr lang="de-DE" dirty="0"/>
          </a:p>
        </p:txBody>
      </p:sp>
    </p:spTree>
    <p:extLst>
      <p:ext uri="{BB962C8B-B14F-4D97-AF65-F5344CB8AC3E}">
        <p14:creationId xmlns:p14="http://schemas.microsoft.com/office/powerpoint/2010/main" val="4213549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25</a:t>
            </a:fld>
            <a:endParaRPr lang="de-DE"/>
          </a:p>
        </p:txBody>
      </p:sp>
    </p:spTree>
    <p:extLst>
      <p:ext uri="{BB962C8B-B14F-4D97-AF65-F5344CB8AC3E}">
        <p14:creationId xmlns:p14="http://schemas.microsoft.com/office/powerpoint/2010/main" val="13032735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26</a:t>
            </a:fld>
            <a:endParaRPr lang="de-DE"/>
          </a:p>
        </p:txBody>
      </p:sp>
    </p:spTree>
    <p:extLst>
      <p:ext uri="{BB962C8B-B14F-4D97-AF65-F5344CB8AC3E}">
        <p14:creationId xmlns:p14="http://schemas.microsoft.com/office/powerpoint/2010/main" val="14794526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28</a:t>
            </a:fld>
            <a:endParaRPr lang="de-DE"/>
          </a:p>
        </p:txBody>
      </p:sp>
    </p:spTree>
    <p:extLst>
      <p:ext uri="{BB962C8B-B14F-4D97-AF65-F5344CB8AC3E}">
        <p14:creationId xmlns:p14="http://schemas.microsoft.com/office/powerpoint/2010/main" val="32849699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Ranges</a:t>
            </a:r>
            <a:r>
              <a:rPr lang="pt-BR" baseline="0" dirty="0" smtClean="0"/>
              <a:t> +- 5 </a:t>
            </a:r>
            <a:r>
              <a:rPr lang="pt-BR" baseline="0" dirty="0" err="1" smtClean="0"/>
              <a:t>dBm</a:t>
            </a:r>
            <a:endParaRPr lang="pt-BR" dirty="0"/>
          </a:p>
        </p:txBody>
      </p:sp>
      <p:sp>
        <p:nvSpPr>
          <p:cNvPr id="4" name="Espaço Reservado para Número de Slide 3"/>
          <p:cNvSpPr>
            <a:spLocks noGrp="1"/>
          </p:cNvSpPr>
          <p:nvPr>
            <p:ph type="sldNum" sz="quarter" idx="10"/>
          </p:nvPr>
        </p:nvSpPr>
        <p:spPr/>
        <p:txBody>
          <a:bodyPr/>
          <a:lstStyle/>
          <a:p>
            <a:fld id="{38D215B1-5AE8-449F-8BBB-AF3B75A2FE26}" type="slidenum">
              <a:rPr lang="de-DE" smtClean="0"/>
              <a:t>33</a:t>
            </a:fld>
            <a:endParaRPr lang="de-DE" dirty="0"/>
          </a:p>
        </p:txBody>
      </p:sp>
    </p:spTree>
    <p:extLst>
      <p:ext uri="{BB962C8B-B14F-4D97-AF65-F5344CB8AC3E}">
        <p14:creationId xmlns:p14="http://schemas.microsoft.com/office/powerpoint/2010/main" val="33890559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35</a:t>
            </a:fld>
            <a:endParaRPr lang="de-DE"/>
          </a:p>
        </p:txBody>
      </p:sp>
    </p:spTree>
    <p:extLst>
      <p:ext uri="{BB962C8B-B14F-4D97-AF65-F5344CB8AC3E}">
        <p14:creationId xmlns:p14="http://schemas.microsoft.com/office/powerpoint/2010/main" val="420674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After </a:t>
            </a:r>
            <a:r>
              <a:rPr lang="de-DE" dirty="0" err="1"/>
              <a:t>that</a:t>
            </a:r>
            <a:r>
              <a:rPr lang="de-DE" dirty="0"/>
              <a:t>, </a:t>
            </a:r>
            <a:r>
              <a:rPr lang="de-DE" dirty="0" err="1"/>
              <a:t>we</a:t>
            </a:r>
            <a:r>
              <a:rPr lang="de-DE" dirty="0"/>
              <a:t> </a:t>
            </a:r>
            <a:r>
              <a:rPr lang="de-DE" dirty="0" err="1"/>
              <a:t>have</a:t>
            </a:r>
            <a:r>
              <a:rPr lang="de-DE" dirty="0"/>
              <a:t> </a:t>
            </a:r>
            <a:r>
              <a:rPr lang="de-DE" dirty="0" err="1"/>
              <a:t>the</a:t>
            </a:r>
            <a:r>
              <a:rPr lang="de-DE" dirty="0"/>
              <a:t> </a:t>
            </a:r>
            <a:r>
              <a:rPr lang="de-DE" dirty="0" err="1"/>
              <a:t>objectives</a:t>
            </a:r>
            <a:r>
              <a:rPr lang="de-DE" dirty="0"/>
              <a:t>, so </a:t>
            </a:r>
            <a:r>
              <a:rPr lang="de-DE" dirty="0" err="1"/>
              <a:t>what</a:t>
            </a:r>
            <a:r>
              <a:rPr lang="de-DE" dirty="0"/>
              <a:t> was </a:t>
            </a:r>
            <a:r>
              <a:rPr lang="de-DE" dirty="0" err="1"/>
              <a:t>programmed</a:t>
            </a:r>
            <a:r>
              <a:rPr lang="de-DE" dirty="0"/>
              <a:t> </a:t>
            </a:r>
            <a:r>
              <a:rPr lang="de-DE" dirty="0" err="1"/>
              <a:t>for</a:t>
            </a:r>
            <a:r>
              <a:rPr lang="de-DE" dirty="0"/>
              <a:t> </a:t>
            </a:r>
            <a:r>
              <a:rPr lang="de-DE" dirty="0" err="1"/>
              <a:t>this</a:t>
            </a:r>
            <a:r>
              <a:rPr lang="de-DE" dirty="0"/>
              <a:t> </a:t>
            </a:r>
            <a:r>
              <a:rPr lang="de-DE" dirty="0" err="1"/>
              <a:t>research</a:t>
            </a:r>
            <a:r>
              <a:rPr lang="de-DE" dirty="0"/>
              <a:t> and </a:t>
            </a:r>
            <a:r>
              <a:rPr lang="de-DE" dirty="0" err="1"/>
              <a:t>what</a:t>
            </a:r>
            <a:r>
              <a:rPr lang="de-DE" dirty="0"/>
              <a:t> </a:t>
            </a:r>
            <a:r>
              <a:rPr lang="de-DE" dirty="0" err="1"/>
              <a:t>we</a:t>
            </a:r>
            <a:r>
              <a:rPr lang="de-DE" dirty="0"/>
              <a:t> </a:t>
            </a:r>
            <a:r>
              <a:rPr lang="de-DE" dirty="0" err="1"/>
              <a:t>can</a:t>
            </a:r>
            <a:r>
              <a:rPr lang="de-DE" dirty="0"/>
              <a:t> </a:t>
            </a:r>
            <a:r>
              <a:rPr lang="de-DE" dirty="0" err="1"/>
              <a:t>expect</a:t>
            </a:r>
            <a:r>
              <a:rPr lang="de-DE" dirty="0"/>
              <a:t> </a:t>
            </a:r>
            <a:r>
              <a:rPr lang="de-DE" dirty="0" err="1"/>
              <a:t>from</a:t>
            </a:r>
            <a:r>
              <a:rPr lang="de-DE" dirty="0"/>
              <a:t> it.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3</a:t>
            </a:fld>
            <a:endParaRPr lang="de-DE"/>
          </a:p>
        </p:txBody>
      </p:sp>
    </p:spTree>
    <p:extLst>
      <p:ext uri="{BB962C8B-B14F-4D97-AF65-F5344CB8AC3E}">
        <p14:creationId xmlns:p14="http://schemas.microsoft.com/office/powerpoint/2010/main" val="1250223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Then</a:t>
            </a:r>
            <a:r>
              <a:rPr lang="de-DE" dirty="0"/>
              <a:t> </a:t>
            </a:r>
            <a:r>
              <a:rPr lang="de-DE" dirty="0" err="1"/>
              <a:t>I‘ll</a:t>
            </a:r>
            <a:r>
              <a:rPr lang="de-DE" dirty="0"/>
              <a:t> </a:t>
            </a:r>
            <a:r>
              <a:rPr lang="de-DE" dirty="0" err="1"/>
              <a:t>provide</a:t>
            </a:r>
            <a:r>
              <a:rPr lang="de-DE" dirty="0"/>
              <a:t> a </a:t>
            </a:r>
            <a:r>
              <a:rPr lang="de-DE" dirty="0" err="1"/>
              <a:t>little</a:t>
            </a:r>
            <a:r>
              <a:rPr lang="de-DE" dirty="0"/>
              <a:t> </a:t>
            </a:r>
            <a:r>
              <a:rPr lang="de-DE" dirty="0" err="1"/>
              <a:t>bit</a:t>
            </a:r>
            <a:r>
              <a:rPr lang="de-DE" dirty="0"/>
              <a:t> </a:t>
            </a:r>
            <a:r>
              <a:rPr lang="de-DE" dirty="0" err="1"/>
              <a:t>of</a:t>
            </a:r>
            <a:r>
              <a:rPr lang="de-DE" dirty="0"/>
              <a:t> </a:t>
            </a:r>
            <a:r>
              <a:rPr lang="de-DE" dirty="0" err="1"/>
              <a:t>context</a:t>
            </a:r>
            <a:r>
              <a:rPr lang="de-DE" dirty="0"/>
              <a:t> and </a:t>
            </a:r>
            <a:r>
              <a:rPr lang="de-DE" dirty="0" err="1"/>
              <a:t>explain</a:t>
            </a:r>
            <a:r>
              <a:rPr lang="de-DE" dirty="0"/>
              <a:t> </a:t>
            </a:r>
            <a:r>
              <a:rPr lang="de-DE" dirty="0" err="1"/>
              <a:t>important</a:t>
            </a:r>
            <a:r>
              <a:rPr lang="de-DE" dirty="0"/>
              <a:t> </a:t>
            </a:r>
            <a:r>
              <a:rPr lang="de-DE" dirty="0" err="1"/>
              <a:t>concepts</a:t>
            </a:r>
            <a:r>
              <a:rPr lang="de-DE" dirty="0"/>
              <a:t>, so </a:t>
            </a:r>
            <a:r>
              <a:rPr lang="de-DE" dirty="0" err="1"/>
              <a:t>we</a:t>
            </a:r>
            <a:r>
              <a:rPr lang="de-DE" dirty="0"/>
              <a:t> </a:t>
            </a:r>
            <a:r>
              <a:rPr lang="de-DE" dirty="0" err="1"/>
              <a:t>everyone</a:t>
            </a:r>
            <a:r>
              <a:rPr lang="de-DE" dirty="0"/>
              <a:t> </a:t>
            </a:r>
            <a:r>
              <a:rPr lang="de-DE" dirty="0" err="1"/>
              <a:t>can</a:t>
            </a:r>
            <a:r>
              <a:rPr lang="de-DE" dirty="0"/>
              <a:t> </a:t>
            </a:r>
            <a:r>
              <a:rPr lang="de-DE" dirty="0" err="1"/>
              <a:t>understand</a:t>
            </a:r>
            <a:r>
              <a:rPr lang="de-DE" dirty="0"/>
              <a:t> and follow </a:t>
            </a:r>
            <a:r>
              <a:rPr lang="de-DE" dirty="0" err="1"/>
              <a:t>what</a:t>
            </a:r>
            <a:r>
              <a:rPr lang="de-DE" dirty="0"/>
              <a:t> </a:t>
            </a:r>
            <a:r>
              <a:rPr lang="de-DE" dirty="0" err="1"/>
              <a:t>I‘m</a:t>
            </a:r>
            <a:r>
              <a:rPr lang="de-DE" dirty="0"/>
              <a:t> </a:t>
            </a:r>
            <a:r>
              <a:rPr lang="de-DE" dirty="0" err="1"/>
              <a:t>saying</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4</a:t>
            </a:fld>
            <a:endParaRPr lang="de-DE"/>
          </a:p>
        </p:txBody>
      </p:sp>
    </p:spTree>
    <p:extLst>
      <p:ext uri="{BB962C8B-B14F-4D97-AF65-F5344CB8AC3E}">
        <p14:creationId xmlns:p14="http://schemas.microsoft.com/office/powerpoint/2010/main" val="3290242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Most </a:t>
            </a:r>
            <a:r>
              <a:rPr lang="de-DE" dirty="0" err="1"/>
              <a:t>importantly</a:t>
            </a:r>
            <a:r>
              <a:rPr lang="de-DE" dirty="0"/>
              <a:t>, </a:t>
            </a:r>
            <a:r>
              <a:rPr lang="de-DE" dirty="0" err="1"/>
              <a:t>we</a:t>
            </a:r>
            <a:r>
              <a:rPr lang="de-DE" dirty="0"/>
              <a:t> </a:t>
            </a:r>
            <a:r>
              <a:rPr lang="de-DE" dirty="0" err="1"/>
              <a:t>come</a:t>
            </a:r>
            <a:r>
              <a:rPr lang="de-DE" dirty="0"/>
              <a:t> </a:t>
            </a:r>
            <a:r>
              <a:rPr lang="de-DE" dirty="0" err="1"/>
              <a:t>to</a:t>
            </a:r>
            <a:r>
              <a:rPr lang="de-DE" dirty="0"/>
              <a:t> </a:t>
            </a:r>
            <a:r>
              <a:rPr lang="de-DE" dirty="0" err="1"/>
              <a:t>the</a:t>
            </a:r>
            <a:r>
              <a:rPr lang="de-DE" dirty="0"/>
              <a:t> </a:t>
            </a:r>
            <a:r>
              <a:rPr lang="de-DE" dirty="0" err="1"/>
              <a:t>measurement</a:t>
            </a:r>
            <a:r>
              <a:rPr lang="de-DE" dirty="0"/>
              <a:t> </a:t>
            </a:r>
            <a:r>
              <a:rPr lang="de-DE" dirty="0" err="1"/>
              <a:t>section</a:t>
            </a:r>
            <a:r>
              <a:rPr lang="de-DE" dirty="0"/>
              <a:t>. Here </a:t>
            </a:r>
            <a:r>
              <a:rPr lang="de-DE" dirty="0" err="1"/>
              <a:t>I‘ll</a:t>
            </a:r>
            <a:r>
              <a:rPr lang="de-DE" dirty="0"/>
              <a:t> </a:t>
            </a:r>
            <a:r>
              <a:rPr lang="de-DE" dirty="0" err="1"/>
              <a:t>let</a:t>
            </a:r>
            <a:r>
              <a:rPr lang="de-DE" dirty="0"/>
              <a:t> </a:t>
            </a:r>
            <a:r>
              <a:rPr lang="de-DE" dirty="0" err="1"/>
              <a:t>you</a:t>
            </a:r>
            <a:r>
              <a:rPr lang="de-DE" dirty="0"/>
              <a:t> </a:t>
            </a:r>
            <a:r>
              <a:rPr lang="de-DE" dirty="0" err="1"/>
              <a:t>know</a:t>
            </a:r>
            <a:r>
              <a:rPr lang="de-DE" dirty="0"/>
              <a:t> </a:t>
            </a:r>
            <a:r>
              <a:rPr lang="de-DE" dirty="0" err="1"/>
              <a:t>what</a:t>
            </a:r>
            <a:r>
              <a:rPr lang="de-DE" dirty="0"/>
              <a:t> was </a:t>
            </a:r>
            <a:r>
              <a:rPr lang="de-DE" dirty="0" err="1"/>
              <a:t>done</a:t>
            </a:r>
            <a:r>
              <a:rPr lang="de-DE" dirty="0"/>
              <a:t>, </a:t>
            </a:r>
            <a:r>
              <a:rPr lang="de-DE" dirty="0" err="1"/>
              <a:t>which</a:t>
            </a:r>
            <a:r>
              <a:rPr lang="de-DE" dirty="0"/>
              <a:t> </a:t>
            </a:r>
            <a:r>
              <a:rPr lang="de-DE" dirty="0" err="1"/>
              <a:t>kind</a:t>
            </a:r>
            <a:r>
              <a:rPr lang="de-DE" dirty="0"/>
              <a:t> </a:t>
            </a:r>
            <a:r>
              <a:rPr lang="de-DE" dirty="0" err="1"/>
              <a:t>of</a:t>
            </a:r>
            <a:r>
              <a:rPr lang="de-DE" dirty="0"/>
              <a:t> </a:t>
            </a:r>
            <a:r>
              <a:rPr lang="de-DE" dirty="0" err="1"/>
              <a:t>tests</a:t>
            </a:r>
            <a:r>
              <a:rPr lang="de-DE" dirty="0"/>
              <a:t>, </a:t>
            </a:r>
            <a:r>
              <a:rPr lang="de-DE" dirty="0" err="1"/>
              <a:t>measurements</a:t>
            </a:r>
            <a:r>
              <a:rPr lang="de-DE" dirty="0"/>
              <a:t>, </a:t>
            </a:r>
            <a:r>
              <a:rPr lang="de-DE" dirty="0" err="1"/>
              <a:t>results</a:t>
            </a:r>
            <a:r>
              <a:rPr lang="de-DE" dirty="0"/>
              <a:t> and all </a:t>
            </a:r>
            <a:r>
              <a:rPr lang="de-DE" dirty="0" err="1"/>
              <a:t>of</a:t>
            </a:r>
            <a:r>
              <a:rPr lang="de-DE" dirty="0"/>
              <a:t> </a:t>
            </a:r>
            <a:r>
              <a:rPr lang="de-DE" dirty="0" err="1"/>
              <a:t>the</a:t>
            </a:r>
            <a:r>
              <a:rPr lang="de-DE" dirty="0"/>
              <a:t> </a:t>
            </a:r>
            <a:r>
              <a:rPr lang="de-DE" dirty="0" err="1"/>
              <a:t>analysis</a:t>
            </a:r>
            <a:r>
              <a:rPr lang="de-DE" dirty="0"/>
              <a:t> </a:t>
            </a:r>
            <a:r>
              <a:rPr lang="de-DE" dirty="0" err="1"/>
              <a:t>we</a:t>
            </a:r>
            <a:r>
              <a:rPr lang="de-DE" dirty="0"/>
              <a:t> </a:t>
            </a:r>
            <a:r>
              <a:rPr lang="de-DE" dirty="0" err="1"/>
              <a:t>performed</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5</a:t>
            </a:fld>
            <a:endParaRPr lang="de-DE"/>
          </a:p>
        </p:txBody>
      </p:sp>
    </p:spTree>
    <p:extLst>
      <p:ext uri="{BB962C8B-B14F-4D97-AF65-F5344CB8AC3E}">
        <p14:creationId xmlns:p14="http://schemas.microsoft.com/office/powerpoint/2010/main" val="44230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By </a:t>
            </a:r>
            <a:r>
              <a:rPr lang="de-DE" dirty="0" err="1"/>
              <a:t>the</a:t>
            </a:r>
            <a:r>
              <a:rPr lang="de-DE" dirty="0"/>
              <a:t> end, </a:t>
            </a:r>
            <a:r>
              <a:rPr lang="de-DE" dirty="0" err="1"/>
              <a:t>I‘ll</a:t>
            </a:r>
            <a:r>
              <a:rPr lang="de-DE" dirty="0"/>
              <a:t> </a:t>
            </a:r>
            <a:r>
              <a:rPr lang="de-DE" dirty="0" err="1"/>
              <a:t>wrap</a:t>
            </a:r>
            <a:r>
              <a:rPr lang="de-DE" dirty="0"/>
              <a:t> </a:t>
            </a:r>
            <a:r>
              <a:rPr lang="de-DE" dirty="0" err="1"/>
              <a:t>everything</a:t>
            </a:r>
            <a:r>
              <a:rPr lang="de-DE" dirty="0"/>
              <a:t> </a:t>
            </a:r>
            <a:r>
              <a:rPr lang="de-DE" dirty="0" err="1"/>
              <a:t>up</a:t>
            </a:r>
            <a:r>
              <a:rPr lang="de-DE" dirty="0"/>
              <a:t>, </a:t>
            </a:r>
            <a:r>
              <a:rPr lang="de-DE" dirty="0" err="1"/>
              <a:t>present</a:t>
            </a:r>
            <a:r>
              <a:rPr lang="de-DE" dirty="0"/>
              <a:t> </a:t>
            </a:r>
            <a:r>
              <a:rPr lang="de-DE" dirty="0" err="1"/>
              <a:t>the</a:t>
            </a:r>
            <a:r>
              <a:rPr lang="de-DE" dirty="0"/>
              <a:t> </a:t>
            </a:r>
            <a:r>
              <a:rPr lang="de-DE" dirty="0" err="1"/>
              <a:t>conclusion</a:t>
            </a:r>
            <a:r>
              <a:rPr lang="de-DE" dirty="0"/>
              <a:t> </a:t>
            </a:r>
            <a:r>
              <a:rPr lang="de-DE" dirty="0" err="1"/>
              <a:t>of</a:t>
            </a:r>
            <a:r>
              <a:rPr lang="de-DE" dirty="0"/>
              <a:t> </a:t>
            </a:r>
            <a:r>
              <a:rPr lang="de-DE" dirty="0" err="1"/>
              <a:t>this</a:t>
            </a:r>
            <a:r>
              <a:rPr lang="de-DE" dirty="0"/>
              <a:t> </a:t>
            </a:r>
            <a:r>
              <a:rPr lang="de-DE" dirty="0" err="1"/>
              <a:t>work</a:t>
            </a:r>
            <a:r>
              <a:rPr lang="de-DE" dirty="0"/>
              <a:t>, and bring </a:t>
            </a:r>
            <a:r>
              <a:rPr lang="de-DE" dirty="0" err="1"/>
              <a:t>the</a:t>
            </a:r>
            <a:r>
              <a:rPr lang="de-DE" dirty="0"/>
              <a:t> </a:t>
            </a:r>
            <a:r>
              <a:rPr lang="de-DE" dirty="0" err="1"/>
              <a:t>following</a:t>
            </a:r>
            <a:r>
              <a:rPr lang="de-DE" dirty="0"/>
              <a:t> </a:t>
            </a:r>
            <a:r>
              <a:rPr lang="de-DE" dirty="0" err="1"/>
              <a:t>steps</a:t>
            </a:r>
            <a:r>
              <a:rPr lang="de-DE" dirty="0"/>
              <a:t> </a:t>
            </a:r>
            <a:r>
              <a:rPr lang="de-DE" dirty="0" err="1"/>
              <a:t>for</a:t>
            </a:r>
            <a:r>
              <a:rPr lang="de-DE" dirty="0"/>
              <a:t> </a:t>
            </a:r>
            <a:r>
              <a:rPr lang="de-DE" dirty="0" err="1"/>
              <a:t>further</a:t>
            </a:r>
            <a:r>
              <a:rPr lang="de-DE" dirty="0"/>
              <a:t> </a:t>
            </a:r>
            <a:r>
              <a:rPr lang="de-DE" dirty="0" err="1"/>
              <a:t>studies</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6</a:t>
            </a:fld>
            <a:endParaRPr lang="de-DE"/>
          </a:p>
        </p:txBody>
      </p:sp>
    </p:spTree>
    <p:extLst>
      <p:ext uri="{BB962C8B-B14F-4D97-AF65-F5344CB8AC3E}">
        <p14:creationId xmlns:p14="http://schemas.microsoft.com/office/powerpoint/2010/main" val="180084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Well, I gave you a ton of information now, but let‘s start slow, step by step, from the beginning. I‘ll tell you a little bit about how we came to the technology we have today, how 5G evolved and how does all of this relate to the NAMICO project. </a:t>
            </a:r>
          </a:p>
        </p:txBody>
      </p:sp>
      <p:sp>
        <p:nvSpPr>
          <p:cNvPr id="4" name="Slide Number Placeholder 3"/>
          <p:cNvSpPr>
            <a:spLocks noGrp="1"/>
          </p:cNvSpPr>
          <p:nvPr>
            <p:ph type="sldNum" sz="quarter" idx="5"/>
          </p:nvPr>
        </p:nvSpPr>
        <p:spPr/>
        <p:txBody>
          <a:bodyPr/>
          <a:lstStyle/>
          <a:p>
            <a:fld id="{38D215B1-5AE8-449F-8BBB-AF3B75A2FE26}" type="slidenum">
              <a:rPr lang="de-DE" smtClean="0"/>
              <a:t>7</a:t>
            </a:fld>
            <a:endParaRPr lang="de-DE"/>
          </a:p>
        </p:txBody>
      </p:sp>
    </p:spTree>
    <p:extLst>
      <p:ext uri="{BB962C8B-B14F-4D97-AF65-F5344CB8AC3E}">
        <p14:creationId xmlns:p14="http://schemas.microsoft.com/office/powerpoint/2010/main" val="116232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Ok, it all started around the 70~80s </a:t>
            </a:r>
            <a:r>
              <a:rPr lang="pt-BR" b="1" dirty="0"/>
              <a:t>[CLICK]</a:t>
            </a:r>
            <a:r>
              <a:rPr lang="pt-BR" dirty="0"/>
              <a:t>, due to a demand for faster communication in the world. We began with 1G, the first generation. It was very basic, only for mobile telephony and phone calls. Security was not a high priority.</a:t>
            </a:r>
          </a:p>
          <a:p>
            <a:endParaRPr lang="pt-BR" dirty="0"/>
          </a:p>
          <a:p>
            <a:r>
              <a:rPr lang="pt-BR" dirty="0"/>
              <a:t>Then came 2G </a:t>
            </a:r>
            <a:r>
              <a:rPr lang="pt-BR" b="1" dirty="0"/>
              <a:t>[CLICK]</a:t>
            </a:r>
            <a:r>
              <a:rPr lang="pt-BR" dirty="0"/>
              <a:t>, improving the phones with text messages and SMS, besides enabling calls outside the geographic coverage area – the roaming as we know. </a:t>
            </a:r>
          </a:p>
          <a:p>
            <a:endParaRPr lang="pt-BR" dirty="0"/>
          </a:p>
          <a:p>
            <a:r>
              <a:rPr lang="pt-BR" dirty="0"/>
              <a:t>In 3G </a:t>
            </a:r>
            <a:r>
              <a:rPr lang="pt-BR" b="1" dirty="0"/>
              <a:t>[CLICK]</a:t>
            </a:r>
            <a:r>
              <a:rPr lang="pt-BR" dirty="0"/>
              <a:t>, the telephones started to shrink in size, and came the possibily to web browse. The internet started to gain popularity and the industry was push to evolve to the next generation, 4G </a:t>
            </a:r>
            <a:r>
              <a:rPr lang="pt-BR" b="1" dirty="0"/>
              <a:t>[CLICK]</a:t>
            </a:r>
            <a:r>
              <a:rPr lang="pt-BR" dirty="0"/>
              <a:t>. </a:t>
            </a:r>
          </a:p>
          <a:p>
            <a:r>
              <a:rPr lang="pt-BR" dirty="0"/>
              <a:t>Here, the possibility of video consumption arose along with way higher data speeds. </a:t>
            </a:r>
          </a:p>
          <a:p>
            <a:endParaRPr lang="pt-BR" dirty="0"/>
          </a:p>
          <a:p>
            <a:r>
              <a:rPr lang="pt-BR" dirty="0"/>
              <a:t>Finally, </a:t>
            </a:r>
            <a:r>
              <a:rPr lang="pt-BR" b="1" dirty="0"/>
              <a:t>[CLICK]</a:t>
            </a:r>
            <a:r>
              <a:rPr lang="pt-BR" dirty="0"/>
              <a:t> 5G brought the digitization of the industry and the development of the IoT, which is the Internet of Things. It brings a faster and safer network that allows communication between billions of devices, making the ideal parameters available for each use case.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8</a:t>
            </a:fld>
            <a:endParaRPr lang="de-DE"/>
          </a:p>
        </p:txBody>
      </p:sp>
    </p:spTree>
    <p:extLst>
      <p:ext uri="{BB962C8B-B14F-4D97-AF65-F5344CB8AC3E}">
        <p14:creationId xmlns:p14="http://schemas.microsoft.com/office/powerpoint/2010/main" val="4266473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a:t>
            </a:r>
            <a:r>
              <a:rPr lang="de-DE" dirty="0" err="1"/>
              <a:t>it‘s</a:t>
            </a:r>
            <a:r>
              <a:rPr lang="de-DE" dirty="0"/>
              <a:t> </a:t>
            </a:r>
            <a:r>
              <a:rPr lang="de-DE" dirty="0" err="1"/>
              <a:t>because</a:t>
            </a:r>
            <a:r>
              <a:rPr lang="de-DE" dirty="0"/>
              <a:t> </a:t>
            </a:r>
            <a:r>
              <a:rPr lang="de-DE" dirty="0" err="1"/>
              <a:t>of</a:t>
            </a:r>
            <a:r>
              <a:rPr lang="de-DE" dirty="0"/>
              <a:t> </a:t>
            </a:r>
            <a:r>
              <a:rPr lang="de-DE" dirty="0" err="1"/>
              <a:t>this</a:t>
            </a:r>
            <a:r>
              <a:rPr lang="de-DE" dirty="0"/>
              <a:t> </a:t>
            </a:r>
            <a:r>
              <a:rPr lang="de-DE" dirty="0" err="1"/>
              <a:t>kind</a:t>
            </a:r>
            <a:r>
              <a:rPr lang="de-DE" dirty="0"/>
              <a:t> </a:t>
            </a:r>
            <a:r>
              <a:rPr lang="de-DE" dirty="0" err="1"/>
              <a:t>of</a:t>
            </a:r>
            <a:r>
              <a:rPr lang="de-DE" dirty="0"/>
              <a:t> </a:t>
            </a:r>
            <a:r>
              <a:rPr lang="de-DE" dirty="0" err="1"/>
              <a:t>flexibility</a:t>
            </a:r>
            <a:r>
              <a:rPr lang="de-DE" dirty="0"/>
              <a:t> </a:t>
            </a:r>
            <a:r>
              <a:rPr lang="de-DE" dirty="0" err="1"/>
              <a:t>that</a:t>
            </a:r>
            <a:r>
              <a:rPr lang="de-DE" dirty="0"/>
              <a:t> 5G </a:t>
            </a:r>
            <a:r>
              <a:rPr lang="de-DE" dirty="0" err="1"/>
              <a:t>becomes</a:t>
            </a:r>
            <a:r>
              <a:rPr lang="de-DE" dirty="0"/>
              <a:t> ideal </a:t>
            </a:r>
            <a:r>
              <a:rPr lang="de-DE" dirty="0" err="1"/>
              <a:t>for</a:t>
            </a:r>
            <a:r>
              <a:rPr lang="de-DE" dirty="0"/>
              <a:t> </a:t>
            </a:r>
            <a:r>
              <a:rPr lang="de-DE" dirty="0" err="1"/>
              <a:t>application</a:t>
            </a:r>
            <a:r>
              <a:rPr lang="de-DE" dirty="0"/>
              <a:t> and was </a:t>
            </a:r>
            <a:r>
              <a:rPr lang="de-DE" dirty="0" err="1"/>
              <a:t>chosen</a:t>
            </a:r>
            <a:r>
              <a:rPr lang="de-DE" dirty="0"/>
              <a:t> in </a:t>
            </a:r>
            <a:r>
              <a:rPr lang="de-DE" dirty="0" err="1"/>
              <a:t>the</a:t>
            </a:r>
            <a:r>
              <a:rPr lang="de-DE" dirty="0"/>
              <a:t> 5G.NAMICO </a:t>
            </a:r>
            <a:r>
              <a:rPr lang="de-DE" dirty="0" err="1"/>
              <a:t>project</a:t>
            </a:r>
            <a:r>
              <a:rPr lang="de-DE" dirty="0"/>
              <a:t>. The Network, Adaptive Mining and Construction </a:t>
            </a:r>
            <a:r>
              <a:rPr lang="de-DE" dirty="0" err="1"/>
              <a:t>project</a:t>
            </a:r>
            <a:r>
              <a:rPr lang="de-DE" dirty="0"/>
              <a:t> was </a:t>
            </a:r>
            <a:r>
              <a:rPr lang="de-DE" dirty="0" err="1"/>
              <a:t>funded</a:t>
            </a:r>
            <a:r>
              <a:rPr lang="de-DE" dirty="0"/>
              <a:t> </a:t>
            </a:r>
            <a:r>
              <a:rPr lang="de-DE" dirty="0" err="1"/>
              <a:t>by</a:t>
            </a:r>
            <a:r>
              <a:rPr lang="de-DE" dirty="0"/>
              <a:t> </a:t>
            </a:r>
            <a:r>
              <a:rPr lang="de-DE" dirty="0" err="1"/>
              <a:t>the</a:t>
            </a:r>
            <a:r>
              <a:rPr lang="de-DE" dirty="0"/>
              <a:t> North Rhine-</a:t>
            </a:r>
            <a:r>
              <a:rPr lang="de-DE" dirty="0" err="1"/>
              <a:t>Westphalia</a:t>
            </a:r>
            <a:r>
              <a:rPr lang="de-DE" dirty="0"/>
              <a:t>, </a:t>
            </a:r>
            <a:r>
              <a:rPr lang="de-DE" dirty="0" err="1"/>
              <a:t>which</a:t>
            </a:r>
            <a:r>
              <a:rPr lang="de-DE" dirty="0"/>
              <a:t> </a:t>
            </a:r>
            <a:r>
              <a:rPr lang="de-DE" dirty="0" err="1"/>
              <a:t>is</a:t>
            </a:r>
            <a:r>
              <a:rPr lang="de-DE" dirty="0"/>
              <a:t> </a:t>
            </a:r>
            <a:r>
              <a:rPr lang="de-DE" dirty="0" err="1"/>
              <a:t>the</a:t>
            </a:r>
            <a:r>
              <a:rPr lang="de-DE" dirty="0"/>
              <a:t> </a:t>
            </a:r>
            <a:r>
              <a:rPr lang="de-DE" dirty="0" err="1"/>
              <a:t>biggest</a:t>
            </a:r>
            <a:r>
              <a:rPr lang="de-DE" dirty="0"/>
              <a:t> </a:t>
            </a:r>
            <a:r>
              <a:rPr lang="de-DE" dirty="0" err="1"/>
              <a:t>state</a:t>
            </a:r>
            <a:r>
              <a:rPr lang="de-DE" dirty="0"/>
              <a:t> </a:t>
            </a:r>
            <a:r>
              <a:rPr lang="de-DE" dirty="0" err="1"/>
              <a:t>of</a:t>
            </a:r>
            <a:r>
              <a:rPr lang="de-DE" dirty="0"/>
              <a:t> Germany, and </a:t>
            </a:r>
            <a:r>
              <a:rPr lang="de-DE" dirty="0" err="1"/>
              <a:t>has</a:t>
            </a:r>
            <a:r>
              <a:rPr lang="de-DE" dirty="0"/>
              <a:t> </a:t>
            </a:r>
            <a:r>
              <a:rPr lang="de-DE" dirty="0" err="1"/>
              <a:t>the</a:t>
            </a:r>
            <a:r>
              <a:rPr lang="de-DE" dirty="0"/>
              <a:t> </a:t>
            </a:r>
            <a:r>
              <a:rPr lang="de-DE" dirty="0" err="1"/>
              <a:t>responsability</a:t>
            </a:r>
            <a:r>
              <a:rPr lang="de-DE" dirty="0"/>
              <a:t> </a:t>
            </a:r>
            <a:r>
              <a:rPr lang="de-DE" dirty="0" err="1"/>
              <a:t>to</a:t>
            </a:r>
            <a:r>
              <a:rPr lang="de-DE" dirty="0"/>
              <a:t> </a:t>
            </a:r>
            <a:r>
              <a:rPr lang="de-DE" dirty="0" err="1"/>
              <a:t>develop</a:t>
            </a:r>
            <a:r>
              <a:rPr lang="de-DE" dirty="0"/>
              <a:t> a 5G </a:t>
            </a:r>
            <a:r>
              <a:rPr lang="de-DE" dirty="0" err="1"/>
              <a:t>connection</a:t>
            </a:r>
            <a:r>
              <a:rPr lang="de-DE" dirty="0"/>
              <a:t> on a </a:t>
            </a:r>
            <a:r>
              <a:rPr lang="de-DE" dirty="0" err="1"/>
              <a:t>construction</a:t>
            </a:r>
            <a:r>
              <a:rPr lang="de-DE" dirty="0"/>
              <a:t> </a:t>
            </a:r>
            <a:r>
              <a:rPr lang="de-DE" dirty="0" err="1"/>
              <a:t>site</a:t>
            </a:r>
            <a:r>
              <a:rPr lang="de-DE" dirty="0"/>
              <a:t> and in an </a:t>
            </a:r>
            <a:r>
              <a:rPr lang="de-DE" dirty="0" err="1"/>
              <a:t>underground</a:t>
            </a:r>
            <a:r>
              <a:rPr lang="de-DE" dirty="0"/>
              <a:t> </a:t>
            </a:r>
            <a:r>
              <a:rPr lang="de-DE" dirty="0" err="1"/>
              <a:t>mine</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9</a:t>
            </a:fld>
            <a:endParaRPr lang="de-DE"/>
          </a:p>
        </p:txBody>
      </p:sp>
    </p:spTree>
    <p:extLst>
      <p:ext uri="{BB962C8B-B14F-4D97-AF65-F5344CB8AC3E}">
        <p14:creationId xmlns:p14="http://schemas.microsoft.com/office/powerpoint/2010/main" val="3957423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13.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14.bin"/></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20.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Layouts/_rels/slideLayout21.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Layouts/_rels/slideLayout2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Layouts/_rels/slideLayout2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Layouts/_rels/slideLayout2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25.bin"/></Relationships>
</file>

<file path=ppt/slideLayouts/_rels/slideLayout2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6.xml"/><Relationship Id="rId1" Type="http://schemas.openxmlformats.org/officeDocument/2006/relationships/vmlDrawing" Target="../drawings/vmlDrawing26.v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26.bin"/></Relationships>
</file>

<file path=ppt/slideLayouts/_rels/slideLayout2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vmlDrawing" Target="../drawings/vmlDrawing27.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7.bin"/></Relationships>
</file>

<file path=ppt/slideLayouts/_rels/slideLayout2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8.xml"/><Relationship Id="rId1" Type="http://schemas.openxmlformats.org/officeDocument/2006/relationships/vmlDrawing" Target="../drawings/vmlDrawing28.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28.bin"/></Relationships>
</file>

<file path=ppt/slideLayouts/_rels/slideLayout2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29.xml"/><Relationship Id="rId1" Type="http://schemas.openxmlformats.org/officeDocument/2006/relationships/vmlDrawing" Target="../drawings/vmlDrawing29.v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29.bin"/></Relationships>
</file>

<file path=ppt/slideLayouts/_rels/slideLayout2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30.xml"/><Relationship Id="rId1" Type="http://schemas.openxmlformats.org/officeDocument/2006/relationships/vmlDrawing" Target="../drawings/vmlDrawing30.v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30.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6.bin"/></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5.jpeg"/><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4.png"/><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6.jpg"/><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4.png"/><Relationship Id="rId5" Type="http://schemas.openxmlformats.org/officeDocument/2006/relationships/image" Target="../media/image1.emf"/><Relationship Id="rId4" Type="http://schemas.openxmlformats.org/officeDocument/2006/relationships/oleObject" Target="../embeddings/oleObject10.bin"/></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2683808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57"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xmlns="" id="{73B3FD87-3BE4-47E1-31CE-572A0523AE92}"/>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6275388" y="2836283"/>
            <a:ext cx="5916612" cy="3148592"/>
          </a:xfrm>
          <a:gradFill flip="none" rotWithShape="1">
            <a:gsLst>
              <a:gs pos="33744">
                <a:srgbClr val="00779A">
                  <a:lumMod val="100000"/>
                  <a:alpha val="95000"/>
                </a:srgbClr>
              </a:gs>
              <a:gs pos="0">
                <a:srgbClr val="014A6B">
                  <a:alpha val="95000"/>
                </a:srgbClr>
              </a:gs>
              <a:gs pos="80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14" name="ipt_rgb_modul_send_de">
            <a:extLst>
              <a:ext uri="{FF2B5EF4-FFF2-40B4-BE49-F238E27FC236}">
                <a16:creationId xmlns:a16="http://schemas.microsoft.com/office/drawing/2014/main" xmlns="" id="{008DD45B-2F66-8590-7385-CCE57B3A16D3}"/>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6" name="ipt_rgb_modul_send_de">
            <a:extLst>
              <a:ext uri="{FF2B5EF4-FFF2-40B4-BE49-F238E27FC236}">
                <a16:creationId xmlns:a16="http://schemas.microsoft.com/office/drawing/2014/main" xmlns="" id="{843119EE-4D42-6126-3BEA-78FA1E697944}"/>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73856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apiteltrenner – Bild 2/3 randabfallen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xmlns="" id="{95B6287E-4A4F-4439-B422-A23539B2685C}"/>
              </a:ext>
            </a:extLst>
          </p:cNvPr>
          <p:cNvGraphicFramePr>
            <a:graphicFrameLocks noChangeAspect="1"/>
          </p:cNvGraphicFramePr>
          <p:nvPr userDrawn="1">
            <p:custDataLst>
              <p:tags r:id="rId2"/>
            </p:custDataLst>
            <p:extLst>
              <p:ext uri="{D42A27DB-BD31-4B8C-83A1-F6EECF244321}">
                <p14:modId xmlns:p14="http://schemas.microsoft.com/office/powerpoint/2010/main" val="4025861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273"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xmlns="" id="{95B6287E-4A4F-4439-B422-A23539B268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xmlns="" id="{43168385-808A-40CF-ACBB-25E2FEB39C95}"/>
              </a:ext>
            </a:extLst>
          </p:cNvPr>
          <p:cNvSpPr>
            <a:spLocks noGrp="1"/>
          </p:cNvSpPr>
          <p:nvPr>
            <p:ph type="pic" sz="quarter" idx="13"/>
          </p:nvPr>
        </p:nvSpPr>
        <p:spPr>
          <a:xfrm>
            <a:off x="0" y="1700213"/>
            <a:ext cx="6781800" cy="4452937"/>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endParaRPr lang="en-US" dirty="0"/>
          </a:p>
        </p:txBody>
      </p:sp>
      <p:sp>
        <p:nvSpPr>
          <p:cNvPr id="10" name="Textplatzhalter 9">
            <a:extLst>
              <a:ext uri="{FF2B5EF4-FFF2-40B4-BE49-F238E27FC236}">
                <a16:creationId xmlns:a16="http://schemas.microsoft.com/office/drawing/2014/main" xmlns="" id="{959FA541-8597-4991-9A2A-D86D39840ED3}"/>
              </a:ext>
            </a:extLst>
          </p:cNvPr>
          <p:cNvSpPr>
            <a:spLocks noGrp="1"/>
          </p:cNvSpPr>
          <p:nvPr>
            <p:ph type="body" sz="quarter" idx="14"/>
          </p:nvPr>
        </p:nvSpPr>
        <p:spPr>
          <a:xfrm>
            <a:off x="6275388" y="3149600"/>
            <a:ext cx="5916612" cy="2176723"/>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Titel 1">
            <a:extLst>
              <a:ext uri="{FF2B5EF4-FFF2-40B4-BE49-F238E27FC236}">
                <a16:creationId xmlns:a16="http://schemas.microsoft.com/office/drawing/2014/main" xmlns="" id="{9CEB97AB-0648-4C20-81AF-315192BBB0AA}"/>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xmlns="" id="{8349B4F5-3985-40FA-BB6F-4069C03E55EE}"/>
              </a:ext>
            </a:extLst>
          </p:cNvPr>
          <p:cNvSpPr>
            <a:spLocks noGrp="1"/>
          </p:cNvSpPr>
          <p:nvPr>
            <p:ph type="body" sz="quarter" idx="18" hasCustomPrompt="1"/>
          </p:nvPr>
        </p:nvSpPr>
        <p:spPr>
          <a:xfrm>
            <a:off x="479425" y="778321"/>
            <a:ext cx="11233150" cy="319318"/>
          </a:xfrm>
        </p:spPr>
        <p:txBody>
          <a:bodyPr/>
          <a:lstStyle>
            <a:lvl1pPr>
              <a:defRPr sz="2000" b="0">
                <a:solidFill>
                  <a:schemeClr val="accent2"/>
                </a:solidFill>
                <a:latin typeface="+mn-lt"/>
              </a:defRPr>
            </a:lvl1pPr>
            <a:lvl2pPr>
              <a:defRPr sz="2400" b="1"/>
            </a:lvl2pPr>
            <a:lvl3pPr>
              <a:defRPr sz="2400" b="1"/>
            </a:lvl3pPr>
            <a:lvl4pPr>
              <a:defRPr sz="2400" b="1"/>
            </a:lvl4pPr>
            <a:lvl5pPr>
              <a:defRPr sz="2400" b="1"/>
            </a:lvl5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xmlns="" id="{2A3432A0-F513-4930-BCD5-B4BD00DAAEF3}"/>
              </a:ext>
            </a:extLst>
          </p:cNvPr>
          <p:cNvSpPr>
            <a:spLocks noGrp="1"/>
          </p:cNvSpPr>
          <p:nvPr>
            <p:ph type="dt" sz="half" idx="19"/>
          </p:nvPr>
        </p:nvSpPr>
        <p:spPr>
          <a:xfrm>
            <a:off x="1309947" y="6455836"/>
            <a:ext cx="864000" cy="123111"/>
          </a:xfrm>
          <a:prstGeom prst="rect">
            <a:avLst/>
          </a:prstGeom>
        </p:spPr>
        <p:txBody>
          <a:bodyPr/>
          <a:lstStyle/>
          <a:p>
            <a:fld id="{E9D4AEBA-75F2-49AC-8A3E-9F43C1D0CA90}" type="datetime1">
              <a:rPr lang="de-DE" noProof="0" smtClean="0"/>
              <a:t>05.07.2023</a:t>
            </a:fld>
            <a:endParaRPr lang="de-DE" noProof="0" dirty="0"/>
          </a:p>
        </p:txBody>
      </p:sp>
      <p:sp>
        <p:nvSpPr>
          <p:cNvPr id="4" name="Fußzeilenplatzhalter 3">
            <a:extLst>
              <a:ext uri="{FF2B5EF4-FFF2-40B4-BE49-F238E27FC236}">
                <a16:creationId xmlns:a16="http://schemas.microsoft.com/office/drawing/2014/main" xmlns="" id="{7728DD29-2A8B-4A4D-A7BC-8DCCFF504368}"/>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12" name="Foliennummernplatzhalter 8">
            <a:extLst>
              <a:ext uri="{FF2B5EF4-FFF2-40B4-BE49-F238E27FC236}">
                <a16:creationId xmlns:a16="http://schemas.microsoft.com/office/drawing/2014/main" xmlns="" id="{064BE33F-7E80-DE01-4F05-0AAEE4B21F4D}"/>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13" name="Datumsplatzhalter 2">
            <a:extLst>
              <a:ext uri="{FF2B5EF4-FFF2-40B4-BE49-F238E27FC236}">
                <a16:creationId xmlns:a16="http://schemas.microsoft.com/office/drawing/2014/main" xmlns="" id="{5F907900-601C-5347-722C-96445F298E4D}"/>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29406388"/>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 Beschreibung mit Bi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xmlns="" id="{95B6287E-4A4F-4439-B422-A23539B2685C}"/>
              </a:ext>
            </a:extLst>
          </p:cNvPr>
          <p:cNvGraphicFramePr>
            <a:graphicFrameLocks noChangeAspect="1"/>
          </p:cNvGraphicFramePr>
          <p:nvPr userDrawn="1">
            <p:custDataLst>
              <p:tags r:id="rId2"/>
            </p:custDataLst>
            <p:extLst>
              <p:ext uri="{D42A27DB-BD31-4B8C-83A1-F6EECF244321}">
                <p14:modId xmlns:p14="http://schemas.microsoft.com/office/powerpoint/2010/main" val="134548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297"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xmlns="" id="{95B6287E-4A4F-4439-B422-A23539B268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xmlns="" id="{43168385-808A-40CF-ACBB-25E2FEB39C95}"/>
              </a:ext>
            </a:extLst>
          </p:cNvPr>
          <p:cNvSpPr>
            <a:spLocks noGrp="1"/>
          </p:cNvSpPr>
          <p:nvPr>
            <p:ph type="pic" sz="quarter" idx="13"/>
          </p:nvPr>
        </p:nvSpPr>
        <p:spPr>
          <a:xfrm>
            <a:off x="479424" y="1700213"/>
            <a:ext cx="6315075" cy="4284662"/>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p>
        </p:txBody>
      </p:sp>
      <p:sp>
        <p:nvSpPr>
          <p:cNvPr id="10" name="Textplatzhalter 9">
            <a:extLst>
              <a:ext uri="{FF2B5EF4-FFF2-40B4-BE49-F238E27FC236}">
                <a16:creationId xmlns:a16="http://schemas.microsoft.com/office/drawing/2014/main" xmlns="" id="{959FA541-8597-4991-9A2A-D86D39840ED3}"/>
              </a:ext>
            </a:extLst>
          </p:cNvPr>
          <p:cNvSpPr>
            <a:spLocks noGrp="1"/>
          </p:cNvSpPr>
          <p:nvPr>
            <p:ph type="body" sz="quarter" idx="14" hasCustomPrompt="1"/>
          </p:nvPr>
        </p:nvSpPr>
        <p:spPr>
          <a:xfrm>
            <a:off x="6275388" y="3149600"/>
            <a:ext cx="5916612" cy="175705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2000" b="1">
                <a:solidFill>
                  <a:schemeClr val="bg1"/>
                </a:solidFill>
              </a:defRPr>
            </a:lvl1pPr>
            <a:lvl2pPr>
              <a:lnSpc>
                <a:spcPts val="2420"/>
              </a:lnSpc>
              <a:spcAft>
                <a:spcPts val="1000"/>
              </a:spcAft>
              <a:defRPr sz="2860" b="1">
                <a:solidFill>
                  <a:schemeClr val="bg1"/>
                </a:solidFill>
                <a:latin typeface="Frutiger LT Com 75 Black" panose="020B0A03040504030204" pitchFamily="34" charset="0"/>
              </a:defRPr>
            </a:lvl2pPr>
            <a:lvl3pPr>
              <a:lnSpc>
                <a:spcPct val="110000"/>
              </a:lnSpc>
              <a:defRPr sz="1600" b="0">
                <a:solidFill>
                  <a:schemeClr val="bg1"/>
                </a:solidFill>
                <a:latin typeface="+mn-lt"/>
              </a:defRPr>
            </a:lvl3pPr>
            <a:lvl4pPr>
              <a:defRPr>
                <a:solidFill>
                  <a:schemeClr val="bg1"/>
                </a:solidFill>
              </a:defRPr>
            </a:lvl4pPr>
            <a:lvl5pPr>
              <a:defRPr>
                <a:solidFill>
                  <a:schemeClr val="bg1"/>
                </a:solidFill>
              </a:defRPr>
            </a:lvl5pPr>
          </a:lstStyle>
          <a:p>
            <a:pPr lvl="0"/>
            <a:r>
              <a:rPr lang="de-DE" dirty="0"/>
              <a:t>Headline, </a:t>
            </a:r>
            <a:r>
              <a:rPr lang="de-DE"/>
              <a:t>Frutiger Bd </a:t>
            </a:r>
            <a:r>
              <a:rPr lang="de-DE" dirty="0"/>
              <a:t>20 </a:t>
            </a:r>
            <a:r>
              <a:rPr lang="de-DE" dirty="0" err="1"/>
              <a:t>pt</a:t>
            </a:r>
            <a:endParaRPr lang="de-DE" dirty="0"/>
          </a:p>
          <a:p>
            <a:pPr lvl="1"/>
            <a:r>
              <a:rPr lang="de-DE" dirty="0"/>
              <a:t>—</a:t>
            </a:r>
          </a:p>
          <a:p>
            <a:pPr lvl="2"/>
            <a:r>
              <a:rPr lang="de-DE" dirty="0"/>
              <a:t>Frutiger LT </a:t>
            </a:r>
            <a:r>
              <a:rPr lang="de-DE" err="1"/>
              <a:t>Com</a:t>
            </a:r>
            <a:r>
              <a:rPr lang="de-DE"/>
              <a:t> Lt </a:t>
            </a:r>
            <a:r>
              <a:rPr lang="de-DE" dirty="0"/>
              <a:t>16 </a:t>
            </a:r>
            <a:r>
              <a:rPr lang="de-DE" dirty="0" err="1"/>
              <a:t>pt</a:t>
            </a:r>
            <a:r>
              <a:rPr lang="de-DE" dirty="0"/>
              <a:t> </a:t>
            </a:r>
          </a:p>
        </p:txBody>
      </p:sp>
      <p:sp>
        <p:nvSpPr>
          <p:cNvPr id="2" name="Titel 1">
            <a:extLst>
              <a:ext uri="{FF2B5EF4-FFF2-40B4-BE49-F238E27FC236}">
                <a16:creationId xmlns:a16="http://schemas.microsoft.com/office/drawing/2014/main" xmlns="" id="{9CEB97AB-0648-4C20-81AF-315192BBB0AA}"/>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xmlns="" id="{1600B162-5CE1-4081-9F76-7824B5C17191}"/>
              </a:ext>
            </a:extLst>
          </p:cNvPr>
          <p:cNvSpPr>
            <a:spLocks noGrp="1"/>
          </p:cNvSpPr>
          <p:nvPr>
            <p:ph type="body" sz="quarter" idx="18" hasCustomPrompt="1"/>
          </p:nvPr>
        </p:nvSpPr>
        <p:spPr>
          <a:xfrm>
            <a:off x="479425" y="778321"/>
            <a:ext cx="11233150" cy="318933"/>
          </a:xfrm>
        </p:spPr>
        <p:txBody>
          <a:bodyPr/>
          <a:lstStyle>
            <a:lvl1pPr>
              <a:defRPr sz="2000" b="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xmlns="" id="{109C7DF2-26E3-41FC-BBA4-D04F3C8A789B}"/>
              </a:ext>
            </a:extLst>
          </p:cNvPr>
          <p:cNvSpPr>
            <a:spLocks noGrp="1"/>
          </p:cNvSpPr>
          <p:nvPr>
            <p:ph type="dt" sz="half" idx="19"/>
          </p:nvPr>
        </p:nvSpPr>
        <p:spPr>
          <a:xfrm>
            <a:off x="1309947" y="6455836"/>
            <a:ext cx="864000" cy="123111"/>
          </a:xfrm>
          <a:prstGeom prst="rect">
            <a:avLst/>
          </a:prstGeom>
        </p:spPr>
        <p:txBody>
          <a:bodyPr/>
          <a:lstStyle/>
          <a:p>
            <a:fld id="{4577153A-90C6-4072-9E9F-1F2862178069}" type="datetime1">
              <a:rPr lang="de-DE" noProof="0" smtClean="0"/>
              <a:t>05.07.2023</a:t>
            </a:fld>
            <a:endParaRPr lang="de-DE" noProof="0" dirty="0"/>
          </a:p>
        </p:txBody>
      </p:sp>
      <p:sp>
        <p:nvSpPr>
          <p:cNvPr id="5" name="Fußzeilenplatzhalter 4">
            <a:extLst>
              <a:ext uri="{FF2B5EF4-FFF2-40B4-BE49-F238E27FC236}">
                <a16:creationId xmlns:a16="http://schemas.microsoft.com/office/drawing/2014/main" xmlns="" id="{882DDE9E-9713-44C6-8C76-61BAF975C2F9}"/>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7" name="Foliennummernplatzhalter 6">
            <a:extLst>
              <a:ext uri="{FF2B5EF4-FFF2-40B4-BE49-F238E27FC236}">
                <a16:creationId xmlns:a16="http://schemas.microsoft.com/office/drawing/2014/main" xmlns="" id="{AA6C6CE5-B69A-4AFB-BE84-FD1E0C292281}"/>
              </a:ext>
            </a:extLst>
          </p:cNvPr>
          <p:cNvSpPr>
            <a:spLocks noGrp="1"/>
          </p:cNvSpPr>
          <p:nvPr>
            <p:ph type="sldNum" sz="quarter" idx="21"/>
          </p:nvPr>
        </p:nvSpPr>
        <p:spPr>
          <a:xfrm>
            <a:off x="711843" y="6455835"/>
            <a:ext cx="408932" cy="123112"/>
          </a:xfrm>
          <a:prstGeom prst="rect">
            <a:avLst/>
          </a:prstGeom>
        </p:spPr>
        <p:txBody>
          <a:bodyPr/>
          <a:lstStyle/>
          <a:p>
            <a:fld id="{3D81EE41-304C-41C3-8185-350F2275D756}" type="slidenum">
              <a:rPr lang="de-DE" smtClean="0"/>
              <a:pPr/>
              <a:t>‹nº›</a:t>
            </a:fld>
            <a:endParaRPr lang="de-DE"/>
          </a:p>
        </p:txBody>
      </p:sp>
    </p:spTree>
    <p:extLst>
      <p:ext uri="{BB962C8B-B14F-4D97-AF65-F5344CB8AC3E}">
        <p14:creationId xmlns:p14="http://schemas.microsoft.com/office/powerpoint/2010/main" val="3644467010"/>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folie mit Beschreibung 1">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2038827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321"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xmlns="" id="{7355B916-F5BD-44FA-A46A-0DDC6C436E8F}"/>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b="10278"/>
          <a:stretch/>
        </p:blipFill>
        <p:spPr>
          <a:xfrm>
            <a:off x="1" y="1"/>
            <a:ext cx="12192000" cy="6153150"/>
          </a:xfrm>
          <a:prstGeom prst="rect">
            <a:avLst/>
          </a:prstGeom>
        </p:spPr>
      </p:pic>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478198" y="1999174"/>
            <a:ext cx="7346583"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00</a:t>
            </a:r>
          </a:p>
          <a:p>
            <a:pPr lvl="1"/>
            <a:r>
              <a:rPr lang="de-DE" dirty="0"/>
              <a:t>—</a:t>
            </a:r>
          </a:p>
          <a:p>
            <a:pPr lvl="2"/>
            <a:r>
              <a:rPr lang="de-DE" dirty="0"/>
              <a:t>Headline, Frutiger LT </a:t>
            </a:r>
            <a:r>
              <a:rPr lang="de-DE" err="1"/>
              <a:t>Com</a:t>
            </a:r>
            <a:r>
              <a:rPr lang="de-DE"/>
              <a:t> Lt</a:t>
            </a:r>
            <a:r>
              <a:rPr lang="de-DE" dirty="0"/>
              <a:t>, </a:t>
            </a:r>
            <a:br>
              <a:rPr lang="de-DE" dirty="0"/>
            </a:br>
            <a:r>
              <a:rPr lang="de-DE" dirty="0"/>
              <a:t>32 </a:t>
            </a:r>
            <a:r>
              <a:rPr lang="de-DE" dirty="0" err="1"/>
              <a:t>pt</a:t>
            </a:r>
            <a:endParaRPr lang="de-DE" dirty="0"/>
          </a:p>
        </p:txBody>
      </p:sp>
    </p:spTree>
    <p:extLst>
      <p:ext uri="{BB962C8B-B14F-4D97-AF65-F5344CB8AC3E}">
        <p14:creationId xmlns:p14="http://schemas.microsoft.com/office/powerpoint/2010/main" val="242262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folie mit Beschreibu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1246167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345"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4" name="Grafik 13">
            <a:extLst>
              <a:ext uri="{FF2B5EF4-FFF2-40B4-BE49-F238E27FC236}">
                <a16:creationId xmlns:a16="http://schemas.microsoft.com/office/drawing/2014/main" xmlns="" id="{6B89D7C3-6348-44ED-84FD-9C88687DD027}"/>
              </a:ext>
            </a:extLst>
          </p:cNvPr>
          <p:cNvPicPr>
            <a:picLocks noChangeAspect="1"/>
          </p:cNvPicPr>
          <p:nvPr userDrawn="1"/>
        </p:nvPicPr>
        <p:blipFill rotWithShape="1">
          <a:blip r:embed="rId6"/>
          <a:srcRect b="10278"/>
          <a:stretch/>
        </p:blipFill>
        <p:spPr>
          <a:xfrm>
            <a:off x="0" y="1"/>
            <a:ext cx="12192000" cy="6153150"/>
          </a:xfrm>
          <a:prstGeom prst="rect">
            <a:avLst/>
          </a:prstGeom>
        </p:spPr>
      </p:pic>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478198" y="1999174"/>
            <a:ext cx="7346585"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00</a:t>
            </a:r>
          </a:p>
          <a:p>
            <a:pPr lvl="1"/>
            <a:r>
              <a:rPr lang="de-DE" dirty="0"/>
              <a:t>—</a:t>
            </a:r>
          </a:p>
          <a:p>
            <a:pPr lvl="2"/>
            <a:r>
              <a:rPr lang="de-DE" dirty="0"/>
              <a:t>Headline, Frutiger LT </a:t>
            </a:r>
            <a:r>
              <a:rPr lang="de-DE" err="1"/>
              <a:t>Com</a:t>
            </a:r>
            <a:r>
              <a:rPr lang="de-DE"/>
              <a:t> Lt</a:t>
            </a:r>
            <a:r>
              <a:rPr lang="de-DE" dirty="0"/>
              <a:t>, </a:t>
            </a:r>
            <a:br>
              <a:rPr lang="de-DE" dirty="0"/>
            </a:br>
            <a:r>
              <a:rPr lang="de-DE" dirty="0"/>
              <a:t>32 </a:t>
            </a:r>
            <a:r>
              <a:rPr lang="de-DE" dirty="0" err="1"/>
              <a:t>pt</a:t>
            </a:r>
            <a:endParaRPr lang="de-DE" dirty="0"/>
          </a:p>
        </p:txBody>
      </p:sp>
      <p:sp>
        <p:nvSpPr>
          <p:cNvPr id="2" name="Datumsplatzhalter 1">
            <a:extLst>
              <a:ext uri="{FF2B5EF4-FFF2-40B4-BE49-F238E27FC236}">
                <a16:creationId xmlns:a16="http://schemas.microsoft.com/office/drawing/2014/main" xmlns="" id="{9D065BA7-85F8-4EE9-B742-24693D51D89F}"/>
              </a:ext>
            </a:extLst>
          </p:cNvPr>
          <p:cNvSpPr>
            <a:spLocks noGrp="1"/>
          </p:cNvSpPr>
          <p:nvPr>
            <p:ph type="dt" sz="half" idx="12"/>
          </p:nvPr>
        </p:nvSpPr>
        <p:spPr>
          <a:xfrm>
            <a:off x="1309947" y="6455836"/>
            <a:ext cx="864000" cy="123111"/>
          </a:xfrm>
          <a:prstGeom prst="rect">
            <a:avLst/>
          </a:prstGeom>
        </p:spPr>
        <p:txBody>
          <a:bodyPr/>
          <a:lstStyle/>
          <a:p>
            <a:fld id="{8CECDF41-A0A9-4F76-88FE-ACCF7E86AFB4}" type="datetime1">
              <a:rPr lang="de-DE" noProof="0" smtClean="0"/>
              <a:t>05.07.2023</a:t>
            </a:fld>
            <a:endParaRPr lang="de-DE" noProof="0" dirty="0"/>
          </a:p>
        </p:txBody>
      </p:sp>
      <p:sp>
        <p:nvSpPr>
          <p:cNvPr id="3" name="Fußzeilenplatzhalter 2">
            <a:extLst>
              <a:ext uri="{FF2B5EF4-FFF2-40B4-BE49-F238E27FC236}">
                <a16:creationId xmlns:a16="http://schemas.microsoft.com/office/drawing/2014/main" xmlns="" id="{A3A42444-18F6-4DEB-8F09-69EB8CDC5A9F}"/>
              </a:ext>
            </a:extLst>
          </p:cNvPr>
          <p:cNvSpPr>
            <a:spLocks noGrp="1"/>
          </p:cNvSpPr>
          <p:nvPr>
            <p:ph type="ftr" sz="quarter" idx="13"/>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4" name="Foliennummernplatzhalter 3">
            <a:extLst>
              <a:ext uri="{FF2B5EF4-FFF2-40B4-BE49-F238E27FC236}">
                <a16:creationId xmlns:a16="http://schemas.microsoft.com/office/drawing/2014/main" xmlns="" id="{4FF9E246-7B08-4017-9C02-690D30876177}"/>
              </a:ext>
            </a:extLst>
          </p:cNvPr>
          <p:cNvSpPr>
            <a:spLocks noGrp="1"/>
          </p:cNvSpPr>
          <p:nvPr>
            <p:ph type="sldNum" sz="quarter" idx="14"/>
          </p:nvPr>
        </p:nvSpPr>
        <p:spPr>
          <a:xfrm>
            <a:off x="711843" y="6455835"/>
            <a:ext cx="408932" cy="123112"/>
          </a:xfrm>
          <a:prstGeom prst="rect">
            <a:avLst/>
          </a:prstGeom>
        </p:spPr>
        <p:txBody>
          <a:bodyPr/>
          <a:lstStyle/>
          <a:p>
            <a:fld id="{3D81EE41-304C-41C3-8185-350F2275D756}" type="slidenum">
              <a:rPr lang="de-DE" smtClean="0"/>
              <a:pPr/>
              <a:t>‹nº›</a:t>
            </a:fld>
            <a:endParaRPr lang="de-DE"/>
          </a:p>
        </p:txBody>
      </p:sp>
    </p:spTree>
    <p:extLst>
      <p:ext uri="{BB962C8B-B14F-4D97-AF65-F5344CB8AC3E}">
        <p14:creationId xmlns:p14="http://schemas.microsoft.com/office/powerpoint/2010/main" val="4188228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 2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xmlns="" id="{2C7AF347-EE19-4A49-ACB3-3F7316F7E1D7}"/>
              </a:ext>
            </a:extLst>
          </p:cNvPr>
          <p:cNvGraphicFramePr>
            <a:graphicFrameLocks noChangeAspect="1"/>
          </p:cNvGraphicFramePr>
          <p:nvPr userDrawn="1">
            <p:custDataLst>
              <p:tags r:id="rId2"/>
            </p:custDataLst>
            <p:extLst>
              <p:ext uri="{D42A27DB-BD31-4B8C-83A1-F6EECF244321}">
                <p14:modId xmlns:p14="http://schemas.microsoft.com/office/powerpoint/2010/main" val="2038186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369"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xmlns="" id="{2C7AF347-EE19-4A49-ACB3-3F7316F7E1D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xmlns=""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xmlns="" id="{594FD133-02A3-4CCE-886B-5D61839C10ED}"/>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xmlns=""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xmlns=""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3" name="Foliennummernplatzhalter 8">
            <a:extLst>
              <a:ext uri="{FF2B5EF4-FFF2-40B4-BE49-F238E27FC236}">
                <a16:creationId xmlns:a16="http://schemas.microsoft.com/office/drawing/2014/main" xmlns="" id="{44160A28-C80F-8195-DEBB-D86611145359}"/>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14" name="Datumsplatzhalter 2">
            <a:extLst>
              <a:ext uri="{FF2B5EF4-FFF2-40B4-BE49-F238E27FC236}">
                <a16:creationId xmlns:a16="http://schemas.microsoft.com/office/drawing/2014/main" xmlns="" id="{B270D2D5-9107-DD68-1FD8-8FF261E38A96}"/>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088209911"/>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 3 Spal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19BFEDD4-0A61-4DAA-847E-5542C0836BF5}"/>
              </a:ext>
            </a:extLst>
          </p:cNvPr>
          <p:cNvGraphicFramePr>
            <a:graphicFrameLocks noChangeAspect="1"/>
          </p:cNvGraphicFramePr>
          <p:nvPr userDrawn="1">
            <p:custDataLst>
              <p:tags r:id="rId2"/>
            </p:custDataLst>
            <p:extLst>
              <p:ext uri="{D42A27DB-BD31-4B8C-83A1-F6EECF244321}">
                <p14:modId xmlns:p14="http://schemas.microsoft.com/office/powerpoint/2010/main" val="1815208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393"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xmlns="" id="{19BFEDD4-0A61-4DAA-847E-5542C0836BF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xmlns=""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xmlns="" id="{841153CC-8B9B-4F23-A87D-CDC7D540D2D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xmlns="" id="{5AAA71AE-8A22-4F1C-8598-F96615B924D7}"/>
              </a:ext>
            </a:extLst>
          </p:cNvPr>
          <p:cNvSpPr>
            <a:spLocks noGrp="1"/>
          </p:cNvSpPr>
          <p:nvPr>
            <p:ph type="body" sz="quarter" idx="14" hasCustomPrompt="1"/>
          </p:nvPr>
        </p:nvSpPr>
        <p:spPr>
          <a:xfrm>
            <a:off x="478199" y="1703388"/>
            <a:ext cx="349250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xmlns="" id="{6F587FD1-7E1D-43C5-AEEB-11FB82BEE617}"/>
              </a:ext>
            </a:extLst>
          </p:cNvPr>
          <p:cNvSpPr>
            <a:spLocks noGrp="1"/>
          </p:cNvSpPr>
          <p:nvPr>
            <p:ph type="body" sz="quarter" idx="15" hasCustomPrompt="1"/>
          </p:nvPr>
        </p:nvSpPr>
        <p:spPr>
          <a:xfrm>
            <a:off x="4332288" y="1703388"/>
            <a:ext cx="3492500" cy="2640595"/>
          </a:xfrm>
        </p:spPr>
        <p:txBody>
          <a:bodyPr/>
          <a:lstStyle>
            <a:lvl9pPr>
              <a:buAutoNum type="arabicPeriod"/>
              <a:defRPr/>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3" name="Textplatzhalter 12">
            <a:extLst>
              <a:ext uri="{FF2B5EF4-FFF2-40B4-BE49-F238E27FC236}">
                <a16:creationId xmlns:a16="http://schemas.microsoft.com/office/drawing/2014/main" xmlns="" id="{2D288D47-B1E2-4566-B8EC-6D108A695254}"/>
              </a:ext>
            </a:extLst>
          </p:cNvPr>
          <p:cNvSpPr>
            <a:spLocks noGrp="1"/>
          </p:cNvSpPr>
          <p:nvPr>
            <p:ph type="body" sz="quarter" idx="16" hasCustomPrompt="1"/>
          </p:nvPr>
        </p:nvSpPr>
        <p:spPr>
          <a:xfrm>
            <a:off x="8220075" y="1703388"/>
            <a:ext cx="3492500" cy="274002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xmlns="" id="{D2C97856-E56E-4A7B-9E6B-645BE57712DA}"/>
              </a:ext>
            </a:extLst>
          </p:cNvPr>
          <p:cNvSpPr>
            <a:spLocks noGrp="1"/>
          </p:cNvSpPr>
          <p:nvPr>
            <p:ph type="dt" sz="half" idx="17"/>
          </p:nvPr>
        </p:nvSpPr>
        <p:spPr>
          <a:xfrm>
            <a:off x="1309947" y="6455836"/>
            <a:ext cx="864000" cy="123111"/>
          </a:xfrm>
          <a:prstGeom prst="rect">
            <a:avLst/>
          </a:prstGeom>
        </p:spPr>
        <p:txBody>
          <a:bodyPr/>
          <a:lstStyle/>
          <a:p>
            <a:fld id="{D4ED9B67-5C91-43CD-96E7-FD370CBF4568}" type="datetime1">
              <a:rPr lang="de-DE" noProof="0" smtClean="0"/>
              <a:t>05.07.2023</a:t>
            </a:fld>
            <a:endParaRPr lang="de-DE" noProof="0" dirty="0"/>
          </a:p>
        </p:txBody>
      </p:sp>
      <p:sp>
        <p:nvSpPr>
          <p:cNvPr id="6" name="Fußzeilenplatzhalter 5">
            <a:extLst>
              <a:ext uri="{FF2B5EF4-FFF2-40B4-BE49-F238E27FC236}">
                <a16:creationId xmlns:a16="http://schemas.microsoft.com/office/drawing/2014/main" xmlns="" id="{4167E4E3-ED26-4131-9FAE-8897857FA6CA}"/>
              </a:ext>
            </a:extLst>
          </p:cNvPr>
          <p:cNvSpPr>
            <a:spLocks noGrp="1"/>
          </p:cNvSpPr>
          <p:nvPr>
            <p:ph type="ftr" sz="quarter" idx="18"/>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7" name="Foliennummernplatzhalter 8">
            <a:extLst>
              <a:ext uri="{FF2B5EF4-FFF2-40B4-BE49-F238E27FC236}">
                <a16:creationId xmlns:a16="http://schemas.microsoft.com/office/drawing/2014/main" xmlns="" id="{F5A13737-4143-06F2-B71E-07BB2025A040}"/>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8" name="Datumsplatzhalter 2">
            <a:extLst>
              <a:ext uri="{FF2B5EF4-FFF2-40B4-BE49-F238E27FC236}">
                <a16:creationId xmlns:a16="http://schemas.microsoft.com/office/drawing/2014/main" xmlns="" id="{DCC62FCD-5972-9011-E8C4-281C95B15C9E}"/>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487676735"/>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 4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xmlns="" id="{2C7AF347-EE19-4A49-ACB3-3F7316F7E1D7}"/>
              </a:ext>
            </a:extLst>
          </p:cNvPr>
          <p:cNvGraphicFramePr>
            <a:graphicFrameLocks noChangeAspect="1"/>
          </p:cNvGraphicFramePr>
          <p:nvPr userDrawn="1">
            <p:custDataLst>
              <p:tags r:id="rId2"/>
            </p:custDataLst>
            <p:extLst>
              <p:ext uri="{D42A27DB-BD31-4B8C-83A1-F6EECF244321}">
                <p14:modId xmlns:p14="http://schemas.microsoft.com/office/powerpoint/2010/main" val="962123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417"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xmlns="" id="{2C7AF347-EE19-4A49-ACB3-3F7316F7E1D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xmlns=""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xmlns="" id="{38C0110F-2625-4571-AE19-B8D78EAA1F9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xmlns="" id="{79EF34A9-6B75-4492-8A12-35A87E55C8A4}"/>
              </a:ext>
            </a:extLst>
          </p:cNvPr>
          <p:cNvSpPr>
            <a:spLocks noGrp="1"/>
          </p:cNvSpPr>
          <p:nvPr>
            <p:ph type="body" sz="quarter" idx="14" hasCustomPrompt="1"/>
          </p:nvPr>
        </p:nvSpPr>
        <p:spPr>
          <a:xfrm>
            <a:off x="478199"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Textplatzhalter 7">
            <a:extLst>
              <a:ext uri="{FF2B5EF4-FFF2-40B4-BE49-F238E27FC236}">
                <a16:creationId xmlns:a16="http://schemas.microsoft.com/office/drawing/2014/main" xmlns="" id="{2E310D88-98AF-4753-BFFB-0D7937A97280}"/>
              </a:ext>
            </a:extLst>
          </p:cNvPr>
          <p:cNvSpPr>
            <a:spLocks noGrp="1"/>
          </p:cNvSpPr>
          <p:nvPr>
            <p:ph type="body" sz="quarter" idx="15" hasCustomPrompt="1"/>
          </p:nvPr>
        </p:nvSpPr>
        <p:spPr>
          <a:xfrm>
            <a:off x="3395663"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0" name="Textplatzhalter 9">
            <a:extLst>
              <a:ext uri="{FF2B5EF4-FFF2-40B4-BE49-F238E27FC236}">
                <a16:creationId xmlns:a16="http://schemas.microsoft.com/office/drawing/2014/main" xmlns="" id="{CBED3F47-FB9A-471A-8A6D-C6AC2320A9A4}"/>
              </a:ext>
            </a:extLst>
          </p:cNvPr>
          <p:cNvSpPr>
            <a:spLocks noGrp="1"/>
          </p:cNvSpPr>
          <p:nvPr>
            <p:ph type="body" sz="quarter" idx="16" hasCustomPrompt="1"/>
          </p:nvPr>
        </p:nvSpPr>
        <p:spPr>
          <a:xfrm>
            <a:off x="6275388"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5" name="Textplatzhalter 14">
            <a:extLst>
              <a:ext uri="{FF2B5EF4-FFF2-40B4-BE49-F238E27FC236}">
                <a16:creationId xmlns:a16="http://schemas.microsoft.com/office/drawing/2014/main" xmlns="" id="{A4C0EBAA-DEB8-42ED-9FF0-97A1433AEB53}"/>
              </a:ext>
            </a:extLst>
          </p:cNvPr>
          <p:cNvSpPr>
            <a:spLocks noGrp="1"/>
          </p:cNvSpPr>
          <p:nvPr>
            <p:ph type="body" sz="quarter" idx="17" hasCustomPrompt="1"/>
          </p:nvPr>
        </p:nvSpPr>
        <p:spPr>
          <a:xfrm>
            <a:off x="9191625"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2" name="Datumsplatzhalter 2">
            <a:extLst>
              <a:ext uri="{FF2B5EF4-FFF2-40B4-BE49-F238E27FC236}">
                <a16:creationId xmlns:a16="http://schemas.microsoft.com/office/drawing/2014/main" xmlns="" id="{56FF950F-7CA9-BF30-E02D-744AAF4738C3}"/>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Foliennummernplatzhalter 8">
            <a:extLst>
              <a:ext uri="{FF2B5EF4-FFF2-40B4-BE49-F238E27FC236}">
                <a16:creationId xmlns:a16="http://schemas.microsoft.com/office/drawing/2014/main" xmlns="" id="{58F8C2B6-254D-2ACB-2F1D-8D62291DA854}"/>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16" name="Datumsplatzhalter 2">
            <a:extLst>
              <a:ext uri="{FF2B5EF4-FFF2-40B4-BE49-F238E27FC236}">
                <a16:creationId xmlns:a16="http://schemas.microsoft.com/office/drawing/2014/main" xmlns="" id="{3848575C-014C-63E5-0CFE-0F47CE6392FF}"/>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08426483"/>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guide id="3" pos="2139">
          <p15:clr>
            <a:srgbClr val="FBAE40"/>
          </p15:clr>
        </p15:guide>
        <p15:guide id="4" pos="1890">
          <p15:clr>
            <a:srgbClr val="FBAE40"/>
          </p15:clr>
        </p15:guide>
        <p15:guide id="5" pos="5541">
          <p15:clr>
            <a:srgbClr val="FBAE40"/>
          </p15:clr>
        </p15:guide>
        <p15:guide id="6" pos="579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 2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xmlns="" id="{33CE2A8B-DF0C-4ED8-B188-C82210FB6606}"/>
              </a:ext>
            </a:extLst>
          </p:cNvPr>
          <p:cNvGraphicFramePr>
            <a:graphicFrameLocks noChangeAspect="1"/>
          </p:cNvGraphicFramePr>
          <p:nvPr userDrawn="1">
            <p:custDataLst>
              <p:tags r:id="rId2"/>
            </p:custDataLst>
            <p:extLst>
              <p:ext uri="{D42A27DB-BD31-4B8C-83A1-F6EECF244321}">
                <p14:modId xmlns:p14="http://schemas.microsoft.com/office/powerpoint/2010/main" val="1932053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41" name="think-cell Folie" r:id="rId4" imgW="344" imgH="345" progId="TCLayout.ActiveDocument.1">
                  <p:embed/>
                </p:oleObj>
              </mc:Choice>
              <mc:Fallback>
                <p:oleObj name="think-cell Folie" r:id="rId4" imgW="344" imgH="345" progId="TCLayout.ActiveDocument.1">
                  <p:embed/>
                  <p:pic>
                    <p:nvPicPr>
                      <p:cNvPr id="10" name="Objekt 9" hidden="1">
                        <a:extLst>
                          <a:ext uri="{FF2B5EF4-FFF2-40B4-BE49-F238E27FC236}">
                            <a16:creationId xmlns:a16="http://schemas.microsoft.com/office/drawing/2014/main" xmlns="" id="{33CE2A8B-DF0C-4ED8-B188-C82210FB6606}"/>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xmlns="" id="{CFAEF65E-2013-4B54-9E56-910C87DFAA2D}"/>
              </a:ext>
            </a:extLst>
          </p:cNvPr>
          <p:cNvSpPr>
            <a:spLocks noGrp="1"/>
          </p:cNvSpPr>
          <p:nvPr>
            <p:ph type="pic" sz="quarter" idx="13"/>
          </p:nvPr>
        </p:nvSpPr>
        <p:spPr bwMode="gray">
          <a:xfrm>
            <a:off x="6275388" y="1"/>
            <a:ext cx="5916612" cy="6153149"/>
          </a:xfrm>
          <a:custGeom>
            <a:avLst/>
            <a:gdLst>
              <a:gd name="connsiteX0" fmla="*/ 0 w 5916612"/>
              <a:gd name="connsiteY0" fmla="*/ 0 h 6156325"/>
              <a:gd name="connsiteX1" fmla="*/ 5916612 w 5916612"/>
              <a:gd name="connsiteY1" fmla="*/ 0 h 6156325"/>
              <a:gd name="connsiteX2" fmla="*/ 5916612 w 5916612"/>
              <a:gd name="connsiteY2" fmla="*/ 6156325 h 6156325"/>
              <a:gd name="connsiteX3" fmla="*/ 0 w 5916612"/>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5916612" h="6156325">
                <a:moveTo>
                  <a:pt x="0" y="0"/>
                </a:moveTo>
                <a:lnTo>
                  <a:pt x="5916612" y="0"/>
                </a:lnTo>
                <a:lnTo>
                  <a:pt x="5916612"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xmlns="" id="{C16DB4C6-EB43-4DAF-85FB-3D5502FB732E}"/>
              </a:ext>
            </a:extLst>
          </p:cNvPr>
          <p:cNvSpPr>
            <a:spLocks noGrp="1"/>
          </p:cNvSpPr>
          <p:nvPr>
            <p:ph type="title" hasCustomPrompt="1"/>
          </p:nvPr>
        </p:nvSpPr>
        <p:spPr>
          <a:xfrm>
            <a:off x="479425" y="395588"/>
            <a:ext cx="5437188"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xmlns="" id="{B238F142-8C02-4935-B629-B6251A26C16E}"/>
              </a:ext>
            </a:extLst>
          </p:cNvPr>
          <p:cNvSpPr>
            <a:spLocks noGrp="1"/>
          </p:cNvSpPr>
          <p:nvPr>
            <p:ph type="body" sz="quarter" idx="17" hasCustomPrompt="1"/>
          </p:nvPr>
        </p:nvSpPr>
        <p:spPr>
          <a:xfrm>
            <a:off x="479425" y="778321"/>
            <a:ext cx="5437188"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4" name="Textplatzhalter 3">
            <a:extLst>
              <a:ext uri="{FF2B5EF4-FFF2-40B4-BE49-F238E27FC236}">
                <a16:creationId xmlns:a16="http://schemas.microsoft.com/office/drawing/2014/main" xmlns="" id="{C34FD108-BE77-4119-8953-7B3B60E98A00}"/>
              </a:ext>
            </a:extLst>
          </p:cNvPr>
          <p:cNvSpPr>
            <a:spLocks noGrp="1"/>
          </p:cNvSpPr>
          <p:nvPr>
            <p:ph type="body" sz="quarter" idx="18"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9" name="Datumsplatzhalter 2">
            <a:extLst>
              <a:ext uri="{FF2B5EF4-FFF2-40B4-BE49-F238E27FC236}">
                <a16:creationId xmlns:a16="http://schemas.microsoft.com/office/drawing/2014/main" xmlns="" id="{767FF6A4-CB25-CF73-3273-36585F1A2E73}"/>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xmlns="" id="{DEDC4E3C-5F1B-451F-C77F-130C7E399F75}"/>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13" name="Datumsplatzhalter 2">
            <a:extLst>
              <a:ext uri="{FF2B5EF4-FFF2-40B4-BE49-F238E27FC236}">
                <a16:creationId xmlns:a16="http://schemas.microsoft.com/office/drawing/2014/main" xmlns="" id="{C7865A56-731E-3DAB-FA80-CD88C88669ED}"/>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95407996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 3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xmlns="" id="{D3ED57BE-37A9-4D96-8E88-2396C118622D}"/>
              </a:ext>
            </a:extLst>
          </p:cNvPr>
          <p:cNvGraphicFramePr>
            <a:graphicFrameLocks noChangeAspect="1"/>
          </p:cNvGraphicFramePr>
          <p:nvPr userDrawn="1">
            <p:custDataLst>
              <p:tags r:id="rId2"/>
            </p:custDataLst>
            <p:extLst>
              <p:ext uri="{D42A27DB-BD31-4B8C-83A1-F6EECF244321}">
                <p14:modId xmlns:p14="http://schemas.microsoft.com/office/powerpoint/2010/main" val="2864930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65" name="think-cell Folie" r:id="rId4" imgW="344" imgH="345" progId="TCLayout.ActiveDocument.1">
                  <p:embed/>
                </p:oleObj>
              </mc:Choice>
              <mc:Fallback>
                <p:oleObj name="think-cell Folie" r:id="rId4" imgW="344" imgH="345" progId="TCLayout.ActiveDocument.1">
                  <p:embed/>
                  <p:pic>
                    <p:nvPicPr>
                      <p:cNvPr id="10" name="Objekt 9" hidden="1">
                        <a:extLst>
                          <a:ext uri="{FF2B5EF4-FFF2-40B4-BE49-F238E27FC236}">
                            <a16:creationId xmlns:a16="http://schemas.microsoft.com/office/drawing/2014/main" xmlns="" id="{D3ED57BE-37A9-4D96-8E88-2396C118622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xmlns="" id="{74C1AFAD-5D62-4BBC-A0F2-D7498EBFA13F}"/>
              </a:ext>
            </a:extLst>
          </p:cNvPr>
          <p:cNvSpPr>
            <a:spLocks noGrp="1"/>
          </p:cNvSpPr>
          <p:nvPr>
            <p:ph type="pic" sz="quarter" idx="13"/>
          </p:nvPr>
        </p:nvSpPr>
        <p:spPr bwMode="gray">
          <a:xfrm>
            <a:off x="8220075" y="1"/>
            <a:ext cx="3971925" cy="6153149"/>
          </a:xfrm>
          <a:custGeom>
            <a:avLst/>
            <a:gdLst>
              <a:gd name="connsiteX0" fmla="*/ 0 w 3971925"/>
              <a:gd name="connsiteY0" fmla="*/ 0 h 6156325"/>
              <a:gd name="connsiteX1" fmla="*/ 3971925 w 3971925"/>
              <a:gd name="connsiteY1" fmla="*/ 0 h 6156325"/>
              <a:gd name="connsiteX2" fmla="*/ 3971925 w 3971925"/>
              <a:gd name="connsiteY2" fmla="*/ 6156325 h 6156325"/>
              <a:gd name="connsiteX3" fmla="*/ 0 w 3971925"/>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3971925" h="6156325">
                <a:moveTo>
                  <a:pt x="0" y="0"/>
                </a:moveTo>
                <a:lnTo>
                  <a:pt x="3971925" y="0"/>
                </a:lnTo>
                <a:lnTo>
                  <a:pt x="3971925"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xmlns="" id="{43CF28B4-14C0-46CF-91E6-E56862CBC6F7}"/>
              </a:ext>
            </a:extLst>
          </p:cNvPr>
          <p:cNvSpPr>
            <a:spLocks noGrp="1"/>
          </p:cNvSpPr>
          <p:nvPr>
            <p:ph type="title" hasCustomPrompt="1"/>
          </p:nvPr>
        </p:nvSpPr>
        <p:spPr>
          <a:xfrm>
            <a:off x="479425" y="395588"/>
            <a:ext cx="7345363"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xmlns="" id="{BEE1F331-B496-4BC0-8505-F35F3C57A219}"/>
              </a:ext>
            </a:extLst>
          </p:cNvPr>
          <p:cNvSpPr>
            <a:spLocks noGrp="1"/>
          </p:cNvSpPr>
          <p:nvPr>
            <p:ph type="body" sz="quarter" idx="17" hasCustomPrompt="1"/>
          </p:nvPr>
        </p:nvSpPr>
        <p:spPr>
          <a:xfrm>
            <a:off x="479425" y="778321"/>
            <a:ext cx="7345363"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4" name="Textplatzhalter 3">
            <a:extLst>
              <a:ext uri="{FF2B5EF4-FFF2-40B4-BE49-F238E27FC236}">
                <a16:creationId xmlns:a16="http://schemas.microsoft.com/office/drawing/2014/main" xmlns="" id="{EB813626-B371-440A-B685-32C75971336E}"/>
              </a:ext>
            </a:extLst>
          </p:cNvPr>
          <p:cNvSpPr>
            <a:spLocks noGrp="1"/>
          </p:cNvSpPr>
          <p:nvPr>
            <p:ph type="body" sz="quarter" idx="18" hasCustomPrompt="1"/>
          </p:nvPr>
        </p:nvSpPr>
        <p:spPr>
          <a:xfrm>
            <a:off x="478199" y="1703388"/>
            <a:ext cx="349250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Textplatzhalter 7">
            <a:extLst>
              <a:ext uri="{FF2B5EF4-FFF2-40B4-BE49-F238E27FC236}">
                <a16:creationId xmlns:a16="http://schemas.microsoft.com/office/drawing/2014/main" xmlns="" id="{E2D2D81B-2964-4DEB-9973-66C95A1B0002}"/>
              </a:ext>
            </a:extLst>
          </p:cNvPr>
          <p:cNvSpPr>
            <a:spLocks noGrp="1"/>
          </p:cNvSpPr>
          <p:nvPr>
            <p:ph type="body" sz="quarter" idx="19" hasCustomPrompt="1"/>
          </p:nvPr>
        </p:nvSpPr>
        <p:spPr>
          <a:xfrm>
            <a:off x="4332288" y="1703388"/>
            <a:ext cx="3492500" cy="261937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Datumsplatzhalter 2">
            <a:extLst>
              <a:ext uri="{FF2B5EF4-FFF2-40B4-BE49-F238E27FC236}">
                <a16:creationId xmlns:a16="http://schemas.microsoft.com/office/drawing/2014/main" xmlns="" id="{99BA9F9E-2B2D-4145-5756-34F2389B58A2}"/>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Foliennummernplatzhalter 8">
            <a:extLst>
              <a:ext uri="{FF2B5EF4-FFF2-40B4-BE49-F238E27FC236}">
                <a16:creationId xmlns:a16="http://schemas.microsoft.com/office/drawing/2014/main" xmlns="" id="{6B381047-C7C1-11BA-F82F-29BE1E7F2F80}"/>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15" name="Datumsplatzhalter 2">
            <a:extLst>
              <a:ext uri="{FF2B5EF4-FFF2-40B4-BE49-F238E27FC236}">
                <a16:creationId xmlns:a16="http://schemas.microsoft.com/office/drawing/2014/main" xmlns="" id="{3C4EDA44-6061-F4AA-A781-F75B48B222FC}"/>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952192019"/>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1 Spalte | klein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xmlns="" id="{73EB3F1D-68CC-4D42-88C6-FD851995773D}"/>
              </a:ext>
            </a:extLst>
          </p:cNvPr>
          <p:cNvGraphicFramePr>
            <a:graphicFrameLocks noChangeAspect="1"/>
          </p:cNvGraphicFramePr>
          <p:nvPr userDrawn="1">
            <p:custDataLst>
              <p:tags r:id="rId2"/>
            </p:custDataLst>
            <p:extLst>
              <p:ext uri="{D42A27DB-BD31-4B8C-83A1-F6EECF244321}">
                <p14:modId xmlns:p14="http://schemas.microsoft.com/office/powerpoint/2010/main" val="3161440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89" name="think-cell Folie" r:id="rId4" imgW="344" imgH="345" progId="TCLayout.ActiveDocument.1">
                  <p:embed/>
                </p:oleObj>
              </mc:Choice>
              <mc:Fallback>
                <p:oleObj name="think-cell Folie" r:id="rId4" imgW="344" imgH="345" progId="TCLayout.ActiveDocument.1">
                  <p:embed/>
                  <p:pic>
                    <p:nvPicPr>
                      <p:cNvPr id="11" name="Objekt 10" hidden="1">
                        <a:extLst>
                          <a:ext uri="{FF2B5EF4-FFF2-40B4-BE49-F238E27FC236}">
                            <a16:creationId xmlns:a16="http://schemas.microsoft.com/office/drawing/2014/main" xmlns="" id="{73EB3F1D-68CC-4D42-88C6-FD851995773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xmlns=""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xmlns=""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10" name="Textplatzhalter 9">
            <a:extLst>
              <a:ext uri="{FF2B5EF4-FFF2-40B4-BE49-F238E27FC236}">
                <a16:creationId xmlns:a16="http://schemas.microsoft.com/office/drawing/2014/main" xmlns="" id="{85573968-5EC4-45D8-B356-9D2C25D2EC6A}"/>
              </a:ext>
            </a:extLst>
          </p:cNvPr>
          <p:cNvSpPr>
            <a:spLocks noGrp="1"/>
          </p:cNvSpPr>
          <p:nvPr>
            <p:ph type="body" sz="quarter" idx="14" hasCustomPrompt="1"/>
          </p:nvPr>
        </p:nvSpPr>
        <p:spPr>
          <a:xfrm>
            <a:off x="478199" y="1703388"/>
            <a:ext cx="11233150" cy="2640595"/>
          </a:xfrm>
        </p:spPr>
        <p:txBody>
          <a:bodyPr/>
          <a:lstStyle>
            <a:lvl5pPr>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Datumsplatzhalter 2">
            <a:extLst>
              <a:ext uri="{FF2B5EF4-FFF2-40B4-BE49-F238E27FC236}">
                <a16:creationId xmlns:a16="http://schemas.microsoft.com/office/drawing/2014/main" xmlns="" id="{2874736A-E829-B30E-A1D1-71C5C174B838}"/>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xmlns="" id="{033FBBF9-61EA-EC33-9B44-CA8A4B71226C}"/>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13" name="Datumsplatzhalter 2">
            <a:extLst>
              <a:ext uri="{FF2B5EF4-FFF2-40B4-BE49-F238E27FC236}">
                <a16:creationId xmlns:a16="http://schemas.microsoft.com/office/drawing/2014/main" xmlns="" id="{02063355-C8A4-E48C-4046-5CF503742A17}"/>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63504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15309058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1"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xmlns="" id="{BBA6D9D7-6F89-F152-ED2B-EA1AC68AE57B}"/>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1" y="3002996"/>
            <a:ext cx="5916612" cy="298187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9" name="ipt_rgb_modul_send_de">
            <a:extLst>
              <a:ext uri="{FF2B5EF4-FFF2-40B4-BE49-F238E27FC236}">
                <a16:creationId xmlns:a16="http://schemas.microsoft.com/office/drawing/2014/main" xmlns="" id="{BA0086AB-07D6-B8A6-0226-F0C5B169B4D8}"/>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10" name="ipt_rgb_modul_send_de">
            <a:extLst>
              <a:ext uri="{FF2B5EF4-FFF2-40B4-BE49-F238E27FC236}">
                <a16:creationId xmlns:a16="http://schemas.microsoft.com/office/drawing/2014/main" xmlns="" id="{13613186-AF6E-C880-F818-53FC6E7C0E9F}"/>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04590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1 Spalte | groß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xmlns="" id="{73EB3F1D-68CC-4D42-88C6-FD851995773D}"/>
              </a:ext>
            </a:extLst>
          </p:cNvPr>
          <p:cNvGraphicFramePr>
            <a:graphicFrameLocks noChangeAspect="1"/>
          </p:cNvGraphicFramePr>
          <p:nvPr userDrawn="1">
            <p:custDataLst>
              <p:tags r:id="rId2"/>
            </p:custDataLst>
            <p:extLst>
              <p:ext uri="{D42A27DB-BD31-4B8C-83A1-F6EECF244321}">
                <p14:modId xmlns:p14="http://schemas.microsoft.com/office/powerpoint/2010/main" val="738483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13" name="think-cell Folie" r:id="rId4" imgW="344" imgH="345" progId="TCLayout.ActiveDocument.1">
                  <p:embed/>
                </p:oleObj>
              </mc:Choice>
              <mc:Fallback>
                <p:oleObj name="think-cell Folie" r:id="rId4" imgW="344" imgH="345" progId="TCLayout.ActiveDocument.1">
                  <p:embed/>
                  <p:pic>
                    <p:nvPicPr>
                      <p:cNvPr id="11" name="Objekt 10" hidden="1">
                        <a:extLst>
                          <a:ext uri="{FF2B5EF4-FFF2-40B4-BE49-F238E27FC236}">
                            <a16:creationId xmlns:a16="http://schemas.microsoft.com/office/drawing/2014/main" xmlns="" id="{73EB3F1D-68CC-4D42-88C6-FD851995773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xmlns=""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xmlns=""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10" name="Textplatzhalter 9">
            <a:extLst>
              <a:ext uri="{FF2B5EF4-FFF2-40B4-BE49-F238E27FC236}">
                <a16:creationId xmlns:a16="http://schemas.microsoft.com/office/drawing/2014/main" xmlns="" id="{85573968-5EC4-45D8-B356-9D2C25D2EC6A}"/>
              </a:ext>
            </a:extLst>
          </p:cNvPr>
          <p:cNvSpPr>
            <a:spLocks noGrp="1"/>
          </p:cNvSpPr>
          <p:nvPr>
            <p:ph type="body" sz="quarter" idx="14" hasCustomPrompt="1"/>
          </p:nvPr>
        </p:nvSpPr>
        <p:spPr>
          <a:xfrm>
            <a:off x="478199" y="1703388"/>
            <a:ext cx="11233150"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Datumsplatzhalter 2">
            <a:extLst>
              <a:ext uri="{FF2B5EF4-FFF2-40B4-BE49-F238E27FC236}">
                <a16:creationId xmlns:a16="http://schemas.microsoft.com/office/drawing/2014/main" xmlns="" id="{722C6CEE-7C40-BF0F-1052-104E40175C64}"/>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xmlns="" id="{A81875E1-EBA1-32D4-ADD0-2FA79EDA1C5E}"/>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13" name="Datumsplatzhalter 2">
            <a:extLst>
              <a:ext uri="{FF2B5EF4-FFF2-40B4-BE49-F238E27FC236}">
                <a16:creationId xmlns:a16="http://schemas.microsoft.com/office/drawing/2014/main" xmlns="" id="{B430FD33-18FE-1812-89B1-D1917696D729}"/>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16175952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 – 2 Spalten | klein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xmlns="" id="{2C7AF347-EE19-4A49-ACB3-3F7316F7E1D7}"/>
              </a:ext>
            </a:extLst>
          </p:cNvPr>
          <p:cNvGraphicFramePr>
            <a:graphicFrameLocks noChangeAspect="1"/>
          </p:cNvGraphicFramePr>
          <p:nvPr userDrawn="1">
            <p:custDataLst>
              <p:tags r:id="rId2"/>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37"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xmlns="" id="{2C7AF347-EE19-4A49-ACB3-3F7316F7E1D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xmlns="" id="{E3E6397C-9FE6-4A0B-87BC-9E26F4233B7D}"/>
              </a:ext>
            </a:extLst>
          </p:cNvPr>
          <p:cNvSpPr>
            <a:spLocks noGrp="1"/>
          </p:cNvSpPr>
          <p:nvPr>
            <p:ph type="title" hasCustomPrompt="1"/>
          </p:nvPr>
        </p:nvSpPr>
        <p:spPr>
          <a:xfrm>
            <a:off x="479425" y="728811"/>
            <a:ext cx="11233150"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xmlns=""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xmlns=""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xmlns=""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xmlns="" id="{5BDB3F52-3132-4FCE-9245-400432785EC3}"/>
              </a:ext>
            </a:extLst>
          </p:cNvPr>
          <p:cNvSpPr>
            <a:spLocks noGrp="1"/>
          </p:cNvSpPr>
          <p:nvPr>
            <p:ph type="dt" sz="half" idx="16"/>
          </p:nvPr>
        </p:nvSpPr>
        <p:spPr>
          <a:xfrm>
            <a:off x="1309947" y="6455836"/>
            <a:ext cx="864000" cy="123111"/>
          </a:xfrm>
          <a:prstGeom prst="rect">
            <a:avLst/>
          </a:prstGeom>
        </p:spPr>
        <p:txBody>
          <a:bodyPr/>
          <a:lstStyle/>
          <a:p>
            <a:fld id="{0C4B58FD-3887-42F6-8CE8-467C57334808}" type="datetime1">
              <a:rPr lang="de-DE" noProof="0" smtClean="0"/>
              <a:t>05.07.2023</a:t>
            </a:fld>
            <a:endParaRPr lang="de-DE" noProof="0" dirty="0"/>
          </a:p>
        </p:txBody>
      </p:sp>
      <p:sp>
        <p:nvSpPr>
          <p:cNvPr id="6" name="Fußzeilenplatzhalter 5">
            <a:extLst>
              <a:ext uri="{FF2B5EF4-FFF2-40B4-BE49-F238E27FC236}">
                <a16:creationId xmlns:a16="http://schemas.microsoft.com/office/drawing/2014/main" xmlns="" id="{CF7D269B-861C-4C29-9AA1-AC9F6193EF37}"/>
              </a:ext>
            </a:extLst>
          </p:cNvPr>
          <p:cNvSpPr>
            <a:spLocks noGrp="1"/>
          </p:cNvSpPr>
          <p:nvPr>
            <p:ph type="ftr" sz="quarter" idx="17"/>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8" name="Foliennummernplatzhalter 8">
            <a:extLst>
              <a:ext uri="{FF2B5EF4-FFF2-40B4-BE49-F238E27FC236}">
                <a16:creationId xmlns:a16="http://schemas.microsoft.com/office/drawing/2014/main" xmlns="" id="{807211B3-15F2-53A1-3646-8AF5D88404E2}"/>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9" name="Datumsplatzhalter 2">
            <a:extLst>
              <a:ext uri="{FF2B5EF4-FFF2-40B4-BE49-F238E27FC236}">
                <a16:creationId xmlns:a16="http://schemas.microsoft.com/office/drawing/2014/main" xmlns="" id="{6617CEC8-2C70-F256-C450-1F6C42B54DCE}"/>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59478104"/>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 2 Spalten | groß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xmlns="" id="{2C7AF347-EE19-4A49-ACB3-3F7316F7E1D7}"/>
              </a:ext>
            </a:extLst>
          </p:cNvPr>
          <p:cNvGraphicFramePr>
            <a:graphicFrameLocks noChangeAspect="1"/>
          </p:cNvGraphicFramePr>
          <p:nvPr userDrawn="1">
            <p:custDataLst>
              <p:tags r:id="rId2"/>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3561"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xmlns="" id="{2C7AF347-EE19-4A49-ACB3-3F7316F7E1D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xmlns="" id="{E3E6397C-9FE6-4A0B-87BC-9E26F4233B7D}"/>
              </a:ext>
            </a:extLst>
          </p:cNvPr>
          <p:cNvSpPr>
            <a:spLocks noGrp="1"/>
          </p:cNvSpPr>
          <p:nvPr>
            <p:ph type="title" hasCustomPrompt="1"/>
          </p:nvPr>
        </p:nvSpPr>
        <p:spPr>
          <a:xfrm>
            <a:off x="479425" y="728811"/>
            <a:ext cx="11233150"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xmlns=""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xmlns="" id="{7A89D932-8DCF-4ABE-8120-3CC2C601E53E}"/>
              </a:ext>
            </a:extLst>
          </p:cNvPr>
          <p:cNvSpPr>
            <a:spLocks noGrp="1"/>
          </p:cNvSpPr>
          <p:nvPr>
            <p:ph type="body" sz="quarter" idx="14" hasCustomPrompt="1"/>
          </p:nvPr>
        </p:nvSpPr>
        <p:spPr>
          <a:xfrm>
            <a:off x="478199" y="1703388"/>
            <a:ext cx="5437188"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xmlns="" id="{77715D3E-BD63-49BD-96CA-087D6CFC2D25}"/>
              </a:ext>
            </a:extLst>
          </p:cNvPr>
          <p:cNvSpPr>
            <a:spLocks noGrp="1"/>
          </p:cNvSpPr>
          <p:nvPr>
            <p:ph type="body" sz="quarter" idx="15" hasCustomPrompt="1"/>
          </p:nvPr>
        </p:nvSpPr>
        <p:spPr>
          <a:xfrm>
            <a:off x="6275388" y="1703388"/>
            <a:ext cx="5437187"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xmlns="" id="{D7C554D4-061E-46C5-92EC-EDBF599AFDD6}"/>
              </a:ext>
            </a:extLst>
          </p:cNvPr>
          <p:cNvSpPr>
            <a:spLocks noGrp="1"/>
          </p:cNvSpPr>
          <p:nvPr>
            <p:ph type="dt" sz="half" idx="16"/>
          </p:nvPr>
        </p:nvSpPr>
        <p:spPr>
          <a:xfrm>
            <a:off x="1309947" y="6455836"/>
            <a:ext cx="864000" cy="123111"/>
          </a:xfrm>
          <a:prstGeom prst="rect">
            <a:avLst/>
          </a:prstGeom>
        </p:spPr>
        <p:txBody>
          <a:bodyPr/>
          <a:lstStyle/>
          <a:p>
            <a:fld id="{735950E4-6022-4657-A6A0-12E1BA3F798C}" type="datetime1">
              <a:rPr lang="de-DE" noProof="0" smtClean="0"/>
              <a:t>05.07.2023</a:t>
            </a:fld>
            <a:endParaRPr lang="de-DE" noProof="0" dirty="0"/>
          </a:p>
        </p:txBody>
      </p:sp>
      <p:sp>
        <p:nvSpPr>
          <p:cNvPr id="6" name="Fußzeilenplatzhalter 5">
            <a:extLst>
              <a:ext uri="{FF2B5EF4-FFF2-40B4-BE49-F238E27FC236}">
                <a16:creationId xmlns:a16="http://schemas.microsoft.com/office/drawing/2014/main" xmlns="" id="{C5750D2F-7AC5-4879-8C19-DDC98EDCDE20}"/>
              </a:ext>
            </a:extLst>
          </p:cNvPr>
          <p:cNvSpPr>
            <a:spLocks noGrp="1"/>
          </p:cNvSpPr>
          <p:nvPr>
            <p:ph type="ftr" sz="quarter" idx="17"/>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8" name="Foliennummernplatzhalter 8">
            <a:extLst>
              <a:ext uri="{FF2B5EF4-FFF2-40B4-BE49-F238E27FC236}">
                <a16:creationId xmlns:a16="http://schemas.microsoft.com/office/drawing/2014/main" xmlns="" id="{9C4BF2AA-A311-514B-8161-03BC2AFE01D2}"/>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9" name="Datumsplatzhalter 2">
            <a:extLst>
              <a:ext uri="{FF2B5EF4-FFF2-40B4-BE49-F238E27FC236}">
                <a16:creationId xmlns:a16="http://schemas.microsoft.com/office/drawing/2014/main" xmlns="" id="{2E2A8CA8-ACE3-1428-4A80-4490FDC5DE9A}"/>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807932788"/>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 2 Spalten mit Infokas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3DC8D38B-C18B-45D1-977E-43D6AADFE724}"/>
              </a:ext>
            </a:extLst>
          </p:cNvPr>
          <p:cNvGraphicFramePr>
            <a:graphicFrameLocks noChangeAspect="1"/>
          </p:cNvGraphicFramePr>
          <p:nvPr userDrawn="1">
            <p:custDataLst>
              <p:tags r:id="rId2"/>
            </p:custDataLst>
            <p:extLst>
              <p:ext uri="{D42A27DB-BD31-4B8C-83A1-F6EECF244321}">
                <p14:modId xmlns:p14="http://schemas.microsoft.com/office/powerpoint/2010/main" val="548934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4585"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xmlns="" id="{3DC8D38B-C18B-45D1-977E-43D6AADFE72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xmlns=""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7" name="Textplatzhalter 6">
            <a:extLst>
              <a:ext uri="{FF2B5EF4-FFF2-40B4-BE49-F238E27FC236}">
                <a16:creationId xmlns:a16="http://schemas.microsoft.com/office/drawing/2014/main" xmlns="" id="{B6B3DBCD-172B-459C-8C97-521B9602874E}"/>
              </a:ext>
            </a:extLst>
          </p:cNvPr>
          <p:cNvSpPr>
            <a:spLocks noGrp="1"/>
          </p:cNvSpPr>
          <p:nvPr>
            <p:ph type="body" sz="quarter" idx="13" hasCustomPrompt="1"/>
          </p:nvPr>
        </p:nvSpPr>
        <p:spPr>
          <a:xfrm>
            <a:off x="0" y="1700213"/>
            <a:ext cx="5916613" cy="4284662"/>
          </a:xfrm>
          <a:gradFill flip="none" rotWithShape="1">
            <a:gsLst>
              <a:gs pos="33744">
                <a:srgbClr val="00779A">
                  <a:lumMod val="100000"/>
                </a:srgbClr>
              </a:gs>
              <a:gs pos="0">
                <a:srgbClr val="014A6B"/>
              </a:gs>
              <a:gs pos="75000">
                <a:srgbClr val="4DC7D2">
                  <a:lumMod val="90000"/>
                  <a:lumOff val="10000"/>
                </a:srgbClr>
              </a:gs>
              <a:gs pos="100000">
                <a:srgbClr val="04B1AA"/>
              </a:gs>
            </a:gsLst>
            <a:path path="circle">
              <a:fillToRect r="100000" b="100000"/>
            </a:path>
            <a:tileRect l="-100000" t="-100000"/>
          </a:gradFill>
        </p:spPr>
        <p:txBody>
          <a:bodyPr lIns="486000" tIns="288000" rIns="288000" bIns="288000" numCol="1" spcCol="360000">
            <a:noAutofit/>
          </a:bodyPr>
          <a:lstStyle>
            <a:lvl1pPr>
              <a:spcAft>
                <a:spcPts val="0"/>
              </a:spcAft>
              <a:defRPr>
                <a:solidFill>
                  <a:schemeClr val="bg1"/>
                </a:solidFill>
              </a:defRPr>
            </a:lvl1pPr>
            <a:lvl2pPr>
              <a:lnSpc>
                <a:spcPts val="1800"/>
              </a:lnSpc>
              <a:spcAft>
                <a:spcPts val="600"/>
              </a:spcAft>
              <a:defRPr sz="2080" b="0">
                <a:solidFill>
                  <a:schemeClr val="bg1"/>
                </a:solidFill>
                <a:latin typeface="Frutiger LT Com 75 Black" panose="020B0A03040504030204" pitchFamily="34" charset="0"/>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buAutoNum type="arabicPeriod"/>
              <a:defRPr>
                <a:solidFill>
                  <a:schemeClr val="bg1"/>
                </a:solidFill>
              </a:defRPr>
            </a:lvl8pPr>
            <a:lvl9pPr>
              <a:buClr>
                <a:schemeClr val="bg1"/>
              </a:buClr>
              <a:defRPr>
                <a:solidFill>
                  <a:schemeClr val="bg1"/>
                </a:solidFill>
              </a:defRPr>
            </a:lvl9pPr>
          </a:lstStyle>
          <a:p>
            <a:pPr lvl="0"/>
            <a:r>
              <a:rPr lang="de-DE" noProof="0" dirty="0"/>
              <a:t>Level 1</a:t>
            </a:r>
          </a:p>
          <a:p>
            <a:pPr lvl="1"/>
            <a:r>
              <a:rPr lang="de-DE" noProof="0" dirty="0"/>
              <a:t>—</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xmlns="" id="{74F9B75C-F431-4271-A789-357B552F17EE}"/>
              </a:ext>
            </a:extLst>
          </p:cNvPr>
          <p:cNvSpPr>
            <a:spLocks noGrp="1"/>
          </p:cNvSpPr>
          <p:nvPr>
            <p:ph type="body" sz="quarter" idx="14" hasCustomPrompt="1"/>
          </p:nvPr>
        </p:nvSpPr>
        <p:spPr>
          <a:xfrm>
            <a:off x="6275388" y="1700213"/>
            <a:ext cx="5437187" cy="2640595"/>
          </a:xfrm>
        </p:spPr>
        <p:txBody>
          <a:bodyPr/>
          <a:lstStyle>
            <a:lvl5pPr>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4" name="Textplatzhalter 3">
            <a:extLst>
              <a:ext uri="{FF2B5EF4-FFF2-40B4-BE49-F238E27FC236}">
                <a16:creationId xmlns:a16="http://schemas.microsoft.com/office/drawing/2014/main" xmlns="" id="{870EAC44-6B23-48D7-9382-254ECE95C3B7}"/>
              </a:ext>
            </a:extLst>
          </p:cNvPr>
          <p:cNvSpPr>
            <a:spLocks noGrp="1"/>
          </p:cNvSpPr>
          <p:nvPr>
            <p:ph type="body" sz="quarter" idx="18"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xmlns="" id="{F695CE19-2635-48CD-86C5-A6711E8F2407}"/>
              </a:ext>
            </a:extLst>
          </p:cNvPr>
          <p:cNvSpPr>
            <a:spLocks noGrp="1"/>
          </p:cNvSpPr>
          <p:nvPr>
            <p:ph type="dt" sz="half" idx="19"/>
          </p:nvPr>
        </p:nvSpPr>
        <p:spPr>
          <a:xfrm>
            <a:off x="1309947" y="6455836"/>
            <a:ext cx="864000" cy="123111"/>
          </a:xfrm>
          <a:prstGeom prst="rect">
            <a:avLst/>
          </a:prstGeom>
        </p:spPr>
        <p:txBody>
          <a:bodyPr/>
          <a:lstStyle/>
          <a:p>
            <a:fld id="{297DCD76-D990-44F2-A2EB-2C960F32CAA1}" type="datetime1">
              <a:rPr lang="de-DE" noProof="0" smtClean="0"/>
              <a:t>05.07.2023</a:t>
            </a:fld>
            <a:endParaRPr lang="de-DE" noProof="0" dirty="0"/>
          </a:p>
        </p:txBody>
      </p:sp>
      <p:sp>
        <p:nvSpPr>
          <p:cNvPr id="5" name="Fußzeilenplatzhalter 4">
            <a:extLst>
              <a:ext uri="{FF2B5EF4-FFF2-40B4-BE49-F238E27FC236}">
                <a16:creationId xmlns:a16="http://schemas.microsoft.com/office/drawing/2014/main" xmlns="" id="{A8987410-0067-43D6-9FB8-E4A3CFE6622D}"/>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6" name="Foliennummernplatzhalter 5">
            <a:extLst>
              <a:ext uri="{FF2B5EF4-FFF2-40B4-BE49-F238E27FC236}">
                <a16:creationId xmlns:a16="http://schemas.microsoft.com/office/drawing/2014/main" xmlns="" id="{47B4A690-2DD5-436A-A09D-218E639343B0}"/>
              </a:ext>
            </a:extLst>
          </p:cNvPr>
          <p:cNvSpPr>
            <a:spLocks noGrp="1"/>
          </p:cNvSpPr>
          <p:nvPr>
            <p:ph type="sldNum" sz="quarter" idx="21"/>
          </p:nvPr>
        </p:nvSpPr>
        <p:spPr>
          <a:xfrm>
            <a:off x="711843" y="6455835"/>
            <a:ext cx="408932" cy="123112"/>
          </a:xfrm>
          <a:prstGeom prst="rect">
            <a:avLst/>
          </a:prstGeom>
        </p:spPr>
        <p:txBody>
          <a:bodyPr/>
          <a:lstStyle/>
          <a:p>
            <a:fld id="{3D81EE41-304C-41C3-8185-350F2275D756}" type="slidenum">
              <a:rPr lang="de-DE" smtClean="0"/>
              <a:pPr/>
              <a:t>‹nº›</a:t>
            </a:fld>
            <a:endParaRPr lang="de-DE"/>
          </a:p>
        </p:txBody>
      </p:sp>
    </p:spTree>
    <p:extLst>
      <p:ext uri="{BB962C8B-B14F-4D97-AF65-F5344CB8AC3E}">
        <p14:creationId xmlns:p14="http://schemas.microsoft.com/office/powerpoint/2010/main" val="233198443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itat hel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xmlns="" id="{5BAB6549-3007-4962-B8D4-52ECE4823118}"/>
              </a:ext>
            </a:extLst>
          </p:cNvPr>
          <p:cNvGraphicFramePr>
            <a:graphicFrameLocks noChangeAspect="1"/>
          </p:cNvGraphicFramePr>
          <p:nvPr userDrawn="1">
            <p:custDataLst>
              <p:tags r:id="rId2"/>
            </p:custDataLst>
            <p:extLst>
              <p:ext uri="{D42A27DB-BD31-4B8C-83A1-F6EECF244321}">
                <p14:modId xmlns:p14="http://schemas.microsoft.com/office/powerpoint/2010/main" val="3751824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5609"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xmlns="" id="{5BAB6549-3007-4962-B8D4-52ECE48231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2" name="Rechteck 21">
            <a:extLst>
              <a:ext uri="{FF2B5EF4-FFF2-40B4-BE49-F238E27FC236}">
                <a16:creationId xmlns:a16="http://schemas.microsoft.com/office/drawing/2014/main" xmlns="" id="{30FDEE22-4D74-4924-86C5-CF41B7A9F583}"/>
              </a:ext>
            </a:extLst>
          </p:cNvPr>
          <p:cNvSpPr/>
          <p:nvPr userDrawn="1"/>
        </p:nvSpPr>
        <p:spPr bwMode="gray">
          <a:xfrm>
            <a:off x="479425" y="1206230"/>
            <a:ext cx="473886" cy="875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cxnSp>
        <p:nvCxnSpPr>
          <p:cNvPr id="15" name="Gerader Verbinder 14">
            <a:extLst>
              <a:ext uri="{FF2B5EF4-FFF2-40B4-BE49-F238E27FC236}">
                <a16:creationId xmlns:a16="http://schemas.microsoft.com/office/drawing/2014/main" xmlns=""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platzhalter 31">
            <a:extLst>
              <a:ext uri="{FF2B5EF4-FFF2-40B4-BE49-F238E27FC236}">
                <a16:creationId xmlns:a16="http://schemas.microsoft.com/office/drawing/2014/main" xmlns=""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accent2"/>
                </a:solidFill>
                <a:latin typeface="Frutiger LT Com 65 Bold" panose="020B0803030504020204" pitchFamily="34" charset="0"/>
              </a:defRPr>
            </a:lvl1pPr>
            <a:lvl2pPr algn="r">
              <a:lnSpc>
                <a:spcPct val="110000"/>
              </a:lnSpc>
              <a:spcAft>
                <a:spcPts val="0"/>
              </a:spcAft>
              <a:defRPr sz="1400">
                <a:solidFill>
                  <a:schemeClr val="accent2"/>
                </a:solidFill>
                <a:latin typeface="+mj-lt"/>
              </a:defRPr>
            </a:lvl2pPr>
            <a:lvl3pPr algn="r">
              <a:lnSpc>
                <a:spcPct val="110000"/>
              </a:lnSpc>
              <a:spcAft>
                <a:spcPts val="0"/>
              </a:spcAft>
              <a:defRPr b="0">
                <a:solidFill>
                  <a:schemeClr val="accent2"/>
                </a:solidFill>
                <a:latin typeface="+mn-lt"/>
              </a:defRPr>
            </a:lvl3pPr>
            <a:lvl4pPr marL="0" indent="0" algn="r">
              <a:lnSpc>
                <a:spcPct val="110000"/>
              </a:lnSpc>
              <a:buNone/>
              <a:defRPr>
                <a:solidFill>
                  <a:schemeClr val="accent2"/>
                </a:solidFill>
              </a:defRPr>
            </a:lvl4pPr>
          </a:lstStyle>
          <a:p>
            <a:pPr lvl="0"/>
            <a:r>
              <a:rPr lang="de-DE"/>
              <a:t>Zitat</a:t>
            </a:r>
            <a:endParaRPr lang="de-DE" dirty="0"/>
          </a:p>
          <a:p>
            <a:pPr lvl="1"/>
            <a:r>
              <a:rPr lang="de-DE"/>
              <a:t>Name des Autors</a:t>
            </a:r>
            <a:endParaRPr lang="de-DE" dirty="0"/>
          </a:p>
          <a:p>
            <a:pPr lvl="2"/>
            <a:r>
              <a:rPr lang="de-DE"/>
              <a:t>Position</a:t>
            </a:r>
            <a:endParaRPr lang="de-DE" dirty="0"/>
          </a:p>
        </p:txBody>
      </p:sp>
      <p:grpSp>
        <p:nvGrpSpPr>
          <p:cNvPr id="20" name="Gruppieren 19">
            <a:extLst>
              <a:ext uri="{FF2B5EF4-FFF2-40B4-BE49-F238E27FC236}">
                <a16:creationId xmlns:a16="http://schemas.microsoft.com/office/drawing/2014/main" xmlns="" id="{B30F5BB5-7863-4504-94A4-F39A72E20BF2}"/>
              </a:ext>
            </a:extLst>
          </p:cNvPr>
          <p:cNvGrpSpPr/>
          <p:nvPr userDrawn="1"/>
        </p:nvGrpSpPr>
        <p:grpSpPr>
          <a:xfrm>
            <a:off x="479425" y="476249"/>
            <a:ext cx="1266824" cy="1028701"/>
            <a:chOff x="621507" y="476249"/>
            <a:chExt cx="1266824" cy="1028701"/>
          </a:xfrm>
        </p:grpSpPr>
        <p:sp>
          <p:nvSpPr>
            <p:cNvPr id="3" name="Pfeil: Chevron 2">
              <a:extLst>
                <a:ext uri="{FF2B5EF4-FFF2-40B4-BE49-F238E27FC236}">
                  <a16:creationId xmlns:a16="http://schemas.microsoft.com/office/drawing/2014/main" xmlns="" id="{80955E3B-8357-4836-8592-3039D01F1391}"/>
                </a:ext>
              </a:extLst>
            </p:cNvPr>
            <p:cNvSpPr/>
            <p:nvPr userDrawn="1"/>
          </p:nvSpPr>
          <p:spPr>
            <a:xfrm>
              <a:off x="621507"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9" name="Pfeil: Chevron 18">
              <a:extLst>
                <a:ext uri="{FF2B5EF4-FFF2-40B4-BE49-F238E27FC236}">
                  <a16:creationId xmlns:a16="http://schemas.microsoft.com/office/drawing/2014/main" xmlns="" id="{8245CA0A-C731-43B3-A4D1-99935FA2DE2F}"/>
                </a:ext>
              </a:extLst>
            </p:cNvPr>
            <p:cNvSpPr/>
            <p:nvPr userDrawn="1"/>
          </p:nvSpPr>
          <p:spPr>
            <a:xfrm>
              <a:off x="1216819"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
        <p:nvSpPr>
          <p:cNvPr id="2" name="Datumsplatzhalter 1">
            <a:extLst>
              <a:ext uri="{FF2B5EF4-FFF2-40B4-BE49-F238E27FC236}">
                <a16:creationId xmlns:a16="http://schemas.microsoft.com/office/drawing/2014/main" xmlns="" id="{3719F7FF-9FD8-4FC6-AE77-A349B0ACD5C2}"/>
              </a:ext>
            </a:extLst>
          </p:cNvPr>
          <p:cNvSpPr>
            <a:spLocks noGrp="1"/>
          </p:cNvSpPr>
          <p:nvPr>
            <p:ph type="dt" sz="half" idx="14"/>
          </p:nvPr>
        </p:nvSpPr>
        <p:spPr>
          <a:xfrm>
            <a:off x="1309947" y="6455836"/>
            <a:ext cx="864000" cy="123111"/>
          </a:xfrm>
          <a:prstGeom prst="rect">
            <a:avLst/>
          </a:prstGeom>
        </p:spPr>
        <p:txBody>
          <a:bodyPr/>
          <a:lstStyle/>
          <a:p>
            <a:fld id="{7880E6F2-35E3-42E3-B1FF-FF489051988F}" type="datetime1">
              <a:rPr lang="de-DE" noProof="0" smtClean="0"/>
              <a:t>05.07.2023</a:t>
            </a:fld>
            <a:endParaRPr lang="de-DE" noProof="0" dirty="0"/>
          </a:p>
        </p:txBody>
      </p:sp>
      <p:sp>
        <p:nvSpPr>
          <p:cNvPr id="7" name="Fußzeilenplatzhalter 6">
            <a:extLst>
              <a:ext uri="{FF2B5EF4-FFF2-40B4-BE49-F238E27FC236}">
                <a16:creationId xmlns:a16="http://schemas.microsoft.com/office/drawing/2014/main" xmlns="" id="{03B70818-BA9A-4A9E-BB42-894CD16E6FDF}"/>
              </a:ext>
            </a:extLst>
          </p:cNvPr>
          <p:cNvSpPr>
            <a:spLocks noGrp="1"/>
          </p:cNvSpPr>
          <p:nvPr>
            <p:ph type="ftr" sz="quarter" idx="15"/>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4" name="Foliennummernplatzhalter 8">
            <a:extLst>
              <a:ext uri="{FF2B5EF4-FFF2-40B4-BE49-F238E27FC236}">
                <a16:creationId xmlns:a16="http://schemas.microsoft.com/office/drawing/2014/main" xmlns="" id="{41DE7874-AB90-3D3D-AD68-7B55A10A6C8F}"/>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5" name="Datumsplatzhalter 2">
            <a:extLst>
              <a:ext uri="{FF2B5EF4-FFF2-40B4-BE49-F238E27FC236}">
                <a16:creationId xmlns:a16="http://schemas.microsoft.com/office/drawing/2014/main" xmlns="" id="{FB673935-CD1B-C4B3-AA07-559CD2A1A437}"/>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953339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Zitat dunke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xmlns="" id="{5BAB6549-3007-4962-B8D4-52ECE4823118}"/>
              </a:ext>
            </a:extLst>
          </p:cNvPr>
          <p:cNvGraphicFramePr>
            <a:graphicFrameLocks noChangeAspect="1"/>
          </p:cNvGraphicFramePr>
          <p:nvPr userDrawn="1">
            <p:custDataLst>
              <p:tags r:id="rId2"/>
            </p:custDataLst>
            <p:extLst>
              <p:ext uri="{D42A27DB-BD31-4B8C-83A1-F6EECF244321}">
                <p14:modId xmlns:p14="http://schemas.microsoft.com/office/powerpoint/2010/main" val="1538826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6633"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xmlns="" id="{5BAB6549-3007-4962-B8D4-52ECE482311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xmlns=""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xmlns="" id="{F8D4B216-A5F7-4214-889D-75DD098CB823}"/>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b="10209"/>
          <a:stretch/>
        </p:blipFill>
        <p:spPr>
          <a:xfrm>
            <a:off x="1" y="-4763"/>
            <a:ext cx="12192000" cy="6157913"/>
          </a:xfrm>
          <a:prstGeom prst="rect">
            <a:avLst/>
          </a:prstGeom>
        </p:spPr>
      </p:pic>
      <p:sp>
        <p:nvSpPr>
          <p:cNvPr id="32" name="Textplatzhalter 31">
            <a:extLst>
              <a:ext uri="{FF2B5EF4-FFF2-40B4-BE49-F238E27FC236}">
                <a16:creationId xmlns:a16="http://schemas.microsoft.com/office/drawing/2014/main" xmlns=""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bg1"/>
                </a:solidFill>
                <a:latin typeface="Frutiger LT Com 65 Bold" panose="020B0803030504020204" pitchFamily="34" charset="0"/>
              </a:defRPr>
            </a:lvl1pPr>
            <a:lvl2pPr algn="r">
              <a:lnSpc>
                <a:spcPct val="110000"/>
              </a:lnSpc>
              <a:spcAft>
                <a:spcPts val="0"/>
              </a:spcAft>
              <a:defRPr sz="1400">
                <a:solidFill>
                  <a:schemeClr val="bg1"/>
                </a:solidFill>
                <a:latin typeface="+mj-lt"/>
              </a:defRPr>
            </a:lvl2pPr>
            <a:lvl3pPr algn="r">
              <a:lnSpc>
                <a:spcPct val="110000"/>
              </a:lnSpc>
              <a:spcAft>
                <a:spcPts val="0"/>
              </a:spcAft>
              <a:defRPr>
                <a:solidFill>
                  <a:schemeClr val="bg1"/>
                </a:solidFill>
                <a:latin typeface="+mn-lt"/>
              </a:defRPr>
            </a:lvl3pPr>
            <a:lvl4pPr marL="0" indent="0" algn="r">
              <a:lnSpc>
                <a:spcPct val="110000"/>
              </a:lnSpc>
              <a:buNone/>
              <a:defRPr>
                <a:solidFill>
                  <a:schemeClr val="bg1"/>
                </a:solidFill>
              </a:defRPr>
            </a:lvl4pPr>
          </a:lstStyle>
          <a:p>
            <a:pPr lvl="0"/>
            <a:r>
              <a:rPr lang="de-DE"/>
              <a:t>Zitat</a:t>
            </a:r>
            <a:endParaRPr lang="de-DE" dirty="0"/>
          </a:p>
          <a:p>
            <a:pPr lvl="1"/>
            <a:r>
              <a:rPr lang="de-DE"/>
              <a:t>Name des Autors</a:t>
            </a:r>
            <a:endParaRPr lang="de-DE" dirty="0"/>
          </a:p>
          <a:p>
            <a:pPr lvl="2"/>
            <a:r>
              <a:rPr lang="de-DE"/>
              <a:t>Position</a:t>
            </a:r>
            <a:endParaRPr lang="de-DE" dirty="0"/>
          </a:p>
        </p:txBody>
      </p:sp>
      <p:grpSp>
        <p:nvGrpSpPr>
          <p:cNvPr id="20" name="Gruppieren 19">
            <a:extLst>
              <a:ext uri="{FF2B5EF4-FFF2-40B4-BE49-F238E27FC236}">
                <a16:creationId xmlns:a16="http://schemas.microsoft.com/office/drawing/2014/main" xmlns="" id="{942B2AF3-B72B-4E51-98E8-276E33E081FB}"/>
              </a:ext>
            </a:extLst>
          </p:cNvPr>
          <p:cNvGrpSpPr/>
          <p:nvPr userDrawn="1"/>
        </p:nvGrpSpPr>
        <p:grpSpPr>
          <a:xfrm>
            <a:off x="479425" y="476249"/>
            <a:ext cx="1266824" cy="1028701"/>
            <a:chOff x="621507" y="476249"/>
            <a:chExt cx="1266824" cy="1028701"/>
          </a:xfrm>
          <a:solidFill>
            <a:schemeClr val="bg1"/>
          </a:solidFill>
        </p:grpSpPr>
        <p:sp>
          <p:nvSpPr>
            <p:cNvPr id="21" name="Pfeil: Chevron 20">
              <a:extLst>
                <a:ext uri="{FF2B5EF4-FFF2-40B4-BE49-F238E27FC236}">
                  <a16:creationId xmlns:a16="http://schemas.microsoft.com/office/drawing/2014/main" xmlns="" id="{A9E48764-AC81-446C-B62C-88A8F03B3803}"/>
                </a:ext>
              </a:extLst>
            </p:cNvPr>
            <p:cNvSpPr/>
            <p:nvPr userDrawn="1"/>
          </p:nvSpPr>
          <p:spPr>
            <a:xfrm>
              <a:off x="621507"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22" name="Pfeil: Chevron 21">
              <a:extLst>
                <a:ext uri="{FF2B5EF4-FFF2-40B4-BE49-F238E27FC236}">
                  <a16:creationId xmlns:a16="http://schemas.microsoft.com/office/drawing/2014/main" xmlns="" id="{14C3BCAC-351B-4AFA-8D18-F61D609E40E4}"/>
                </a:ext>
              </a:extLst>
            </p:cNvPr>
            <p:cNvSpPr/>
            <p:nvPr userDrawn="1"/>
          </p:nvSpPr>
          <p:spPr>
            <a:xfrm>
              <a:off x="1216819"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
        <p:nvSpPr>
          <p:cNvPr id="3" name="Datumsplatzhalter 2">
            <a:extLst>
              <a:ext uri="{FF2B5EF4-FFF2-40B4-BE49-F238E27FC236}">
                <a16:creationId xmlns:a16="http://schemas.microsoft.com/office/drawing/2014/main" xmlns="" id="{D647DF70-C076-4A26-9F94-6FA1181DF1FF}"/>
              </a:ext>
            </a:extLst>
          </p:cNvPr>
          <p:cNvSpPr>
            <a:spLocks noGrp="1"/>
          </p:cNvSpPr>
          <p:nvPr>
            <p:ph type="dt" sz="half" idx="14"/>
          </p:nvPr>
        </p:nvSpPr>
        <p:spPr>
          <a:xfrm>
            <a:off x="1309947" y="6455836"/>
            <a:ext cx="864000" cy="123111"/>
          </a:xfrm>
          <a:prstGeom prst="rect">
            <a:avLst/>
          </a:prstGeom>
        </p:spPr>
        <p:txBody>
          <a:bodyPr/>
          <a:lstStyle/>
          <a:p>
            <a:fld id="{A1438F7A-AE85-4C5E-B780-2A1E3753A24A}" type="datetime1">
              <a:rPr lang="de-DE" noProof="0" smtClean="0"/>
              <a:t>05.07.2023</a:t>
            </a:fld>
            <a:endParaRPr lang="de-DE" noProof="0" dirty="0"/>
          </a:p>
        </p:txBody>
      </p:sp>
      <p:sp>
        <p:nvSpPr>
          <p:cNvPr id="4" name="Fußzeilenplatzhalter 3">
            <a:extLst>
              <a:ext uri="{FF2B5EF4-FFF2-40B4-BE49-F238E27FC236}">
                <a16:creationId xmlns:a16="http://schemas.microsoft.com/office/drawing/2014/main" xmlns="" id="{21784F8B-F977-42FC-A651-A02A01C602E7}"/>
              </a:ext>
            </a:extLst>
          </p:cNvPr>
          <p:cNvSpPr>
            <a:spLocks noGrp="1"/>
          </p:cNvSpPr>
          <p:nvPr>
            <p:ph type="ftr" sz="quarter" idx="15"/>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5" name="Foliennummernplatzhalter 4">
            <a:extLst>
              <a:ext uri="{FF2B5EF4-FFF2-40B4-BE49-F238E27FC236}">
                <a16:creationId xmlns:a16="http://schemas.microsoft.com/office/drawing/2014/main" xmlns="" id="{2160083F-34CE-4BF0-AB01-7CCA0176F2D5}"/>
              </a:ext>
            </a:extLst>
          </p:cNvPr>
          <p:cNvSpPr>
            <a:spLocks noGrp="1"/>
          </p:cNvSpPr>
          <p:nvPr>
            <p:ph type="sldNum" sz="quarter" idx="16"/>
          </p:nvPr>
        </p:nvSpPr>
        <p:spPr>
          <a:xfrm>
            <a:off x="711843" y="6455835"/>
            <a:ext cx="408932" cy="123112"/>
          </a:xfrm>
          <a:prstGeom prst="rect">
            <a:avLst/>
          </a:prstGeom>
        </p:spPr>
        <p:txBody>
          <a:bodyPr/>
          <a:lstStyle/>
          <a:p>
            <a:fld id="{3D81EE41-304C-41C3-8185-350F2275D756}" type="slidenum">
              <a:rPr lang="de-DE" smtClean="0"/>
              <a:pPr/>
              <a:t>‹nº›</a:t>
            </a:fld>
            <a:endParaRPr lang="de-DE"/>
          </a:p>
        </p:txBody>
      </p:sp>
    </p:spTree>
    <p:extLst>
      <p:ext uri="{BB962C8B-B14F-4D97-AF65-F5344CB8AC3E}">
        <p14:creationId xmlns:p14="http://schemas.microsoft.com/office/powerpoint/2010/main" val="2757569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vollflächi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xmlns="" id="{F093205C-381E-B23F-7CED-97C6BAF8C7F9}"/>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3708667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7657"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p:txBody>
      </p:sp>
      <p:pic>
        <p:nvPicPr>
          <p:cNvPr id="6" name="ipt_rgb_modul_send_de">
            <a:extLst>
              <a:ext uri="{FF2B5EF4-FFF2-40B4-BE49-F238E27FC236}">
                <a16:creationId xmlns:a16="http://schemas.microsoft.com/office/drawing/2014/main" xmlns="" id="{00CF2F51-E108-3DCF-5A98-B8EEA06CCC62}"/>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xmlns="" id="{F495169C-66A1-C664-5345-492879864D46}"/>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578366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halb">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1284307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8681"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xmlns="" id="{E03CE0E6-D2CB-8F7D-2D73-1B892D53D24D}"/>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p:txBody>
      </p:sp>
      <p:pic>
        <p:nvPicPr>
          <p:cNvPr id="6" name="ipt_rgb_modul_send_de">
            <a:extLst>
              <a:ext uri="{FF2B5EF4-FFF2-40B4-BE49-F238E27FC236}">
                <a16:creationId xmlns:a16="http://schemas.microsoft.com/office/drawing/2014/main" xmlns="" id="{F45E2172-884D-91C9-EBCA-4F9CC1E44742}"/>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xmlns="" id="{DE03A2CC-C2EB-7737-527F-27CE21705255}"/>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823035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3624602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9705"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 name="Grafik 5">
            <a:extLst>
              <a:ext uri="{FF2B5EF4-FFF2-40B4-BE49-F238E27FC236}">
                <a16:creationId xmlns:a16="http://schemas.microsoft.com/office/drawing/2014/main" xmlns="" id="{9233E68D-B08D-4763-8344-832492442697}"/>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479425" y="1700213"/>
            <a:ext cx="5916612" cy="3848489"/>
          </a:xfrm>
          <a:noFill/>
        </p:spPr>
        <p:txBody>
          <a:bodyPr lIns="0" tIns="0" rIns="0" bIns="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a:p>
            <a:pPr lvl="3"/>
            <a:endParaRPr lang="pt-BR" dirty="0"/>
          </a:p>
          <a:p>
            <a:pPr lvl="3"/>
            <a:r>
              <a:rPr lang="pt-BR" dirty="0"/>
              <a:t>Fraunhofer XYZ</a:t>
            </a:r>
          </a:p>
          <a:p>
            <a:pPr lvl="3"/>
            <a:r>
              <a:rPr lang="pt-BR"/>
              <a:t>Straße XY</a:t>
            </a:r>
            <a:endParaRPr lang="pt-BR" dirty="0"/>
          </a:p>
          <a:p>
            <a:pPr lvl="3"/>
            <a:r>
              <a:rPr lang="pt-BR"/>
              <a:t>12345 Stadt</a:t>
            </a:r>
            <a:endParaRPr lang="pt-BR" dirty="0"/>
          </a:p>
          <a:p>
            <a:pPr lvl="3"/>
            <a:r>
              <a:rPr lang="pt-BR" dirty="0"/>
              <a:t>www.fraunhofer.de</a:t>
            </a:r>
          </a:p>
        </p:txBody>
      </p:sp>
      <p:pic>
        <p:nvPicPr>
          <p:cNvPr id="2" name="ipt_rgb_modul_send_de">
            <a:extLst>
              <a:ext uri="{FF2B5EF4-FFF2-40B4-BE49-F238E27FC236}">
                <a16:creationId xmlns:a16="http://schemas.microsoft.com/office/drawing/2014/main" xmlns="" id="{35BE6470-9C7A-097F-C1C2-97EA2CE43E48}"/>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686283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3128471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729"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xmlns="" id="{9F17E90D-0C11-4C1A-9AB0-99DFB3D05F3A}"/>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479425" y="2255355"/>
            <a:ext cx="11233149" cy="2998000"/>
          </a:xfrm>
          <a:noFill/>
        </p:spPr>
        <p:txBody>
          <a:bodyPr wrap="square" lIns="0" tIns="0" rIns="0" bIns="0" anchor="t">
            <a:spAutoFit/>
          </a:bodyPr>
          <a:lstStyle>
            <a:lvl1pPr>
              <a:lnSpc>
                <a:spcPct val="100000"/>
              </a:lnSpc>
              <a:spcAft>
                <a:spcPts val="0"/>
              </a:spcAft>
              <a:defRPr sz="6600" b="0">
                <a:solidFill>
                  <a:schemeClr val="bg1"/>
                </a:solidFill>
                <a:latin typeface="+mn-lt"/>
              </a:defRPr>
            </a:lvl1pPr>
            <a:lvl2pPr>
              <a:lnSpc>
                <a:spcPts val="7200"/>
              </a:lnSpc>
              <a:spcAft>
                <a:spcPts val="1600"/>
              </a:spcAft>
              <a:defRPr sz="8580" b="0">
                <a:solidFill>
                  <a:schemeClr val="bg1"/>
                </a:solidFill>
                <a:latin typeface="Frutiger LT Com 75 Black" panose="020B0A03040504030204" pitchFamily="34" charset="0"/>
              </a:defRPr>
            </a:lvl2pPr>
            <a:lvl3pPr>
              <a:lnSpc>
                <a:spcPts val="2080"/>
              </a:lnSpc>
              <a:spcAft>
                <a:spcPts val="0"/>
              </a:spcAft>
              <a:defRPr>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Vielen Dank für Ihre Aufmerksamkeit</a:t>
            </a:r>
            <a:endParaRPr lang="de-DE" dirty="0"/>
          </a:p>
          <a:p>
            <a:pPr lvl="1"/>
            <a:r>
              <a:rPr lang="de-DE" dirty="0"/>
              <a:t>—</a:t>
            </a:r>
          </a:p>
        </p:txBody>
      </p:sp>
      <p:pic>
        <p:nvPicPr>
          <p:cNvPr id="2" name="ipt_rgb_modul_send_de">
            <a:extLst>
              <a:ext uri="{FF2B5EF4-FFF2-40B4-BE49-F238E27FC236}">
                <a16:creationId xmlns:a16="http://schemas.microsoft.com/office/drawing/2014/main" xmlns="" id="{AB77215F-59DD-021C-E6F2-2BE17AE05A1E}"/>
              </a:ext>
            </a:extLst>
          </p:cNvPr>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1616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4164391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05"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xmlns="" id="{4A4280D6-A5BE-D0CE-7123-4985CFCB27C3}"/>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6275388" y="3340524"/>
            <a:ext cx="5916612" cy="264435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2400" b="0">
                <a:solidFill>
                  <a:schemeClr val="bg1"/>
                </a:solidFill>
                <a:latin typeface="+mn-lt"/>
              </a:defRPr>
            </a:lvl1pPr>
            <a:lvl2pPr>
              <a:lnSpc>
                <a:spcPts val="2640"/>
              </a:lnSpc>
              <a:spcAft>
                <a:spcPts val="1200"/>
              </a:spcAft>
              <a:defRPr sz="3120" b="0">
                <a:solidFill>
                  <a:schemeClr val="bg1"/>
                </a:solidFill>
                <a:latin typeface="Frutiger LT Com 75 Black" panose="020B0A03040504030204" pitchFamily="34" charset="0"/>
              </a:defRPr>
            </a:lvl2pPr>
            <a:lvl3pPr>
              <a:lnSpc>
                <a:spcPct val="110000"/>
              </a:lnSpc>
              <a:spcAft>
                <a:spcPts val="0"/>
              </a:spcAft>
              <a:defRPr sz="1400">
                <a:solidFill>
                  <a:schemeClr val="bg1"/>
                </a:solidFill>
                <a:latin typeface="+mj-lt"/>
              </a:defRPr>
            </a:lvl3pPr>
            <a:lvl4pPr marL="0" indent="0">
              <a:lnSpc>
                <a:spcPct val="110000"/>
              </a:lnSpc>
              <a:spcBef>
                <a:spcPts val="1840"/>
              </a:spcBef>
              <a:spcAft>
                <a:spcPts val="0"/>
              </a:spcAft>
              <a:buNone/>
              <a:defRPr sz="1400">
                <a:solidFill>
                  <a:schemeClr val="bg1"/>
                </a:solidFill>
              </a:defRPr>
            </a:lvl4pPr>
            <a:lvl5pPr>
              <a:spcAft>
                <a:spcPts val="0"/>
              </a:spcAft>
              <a:defRPr/>
            </a:lvl5pPr>
          </a:lstStyle>
          <a:p>
            <a:pPr lvl="0"/>
            <a:r>
              <a:rPr lang="de-DE" dirty="0"/>
              <a:t>Headline, Frutiger LT </a:t>
            </a:r>
            <a:r>
              <a:rPr lang="de-DE" err="1"/>
              <a:t>Com</a:t>
            </a:r>
            <a:r>
              <a:rPr lang="de-DE"/>
              <a:t> Lt</a:t>
            </a:r>
            <a:r>
              <a:rPr lang="de-DE" dirty="0"/>
              <a:t>, 24 </a:t>
            </a:r>
            <a:r>
              <a:rPr lang="de-DE" dirty="0" err="1"/>
              <a:t>pt</a:t>
            </a:r>
            <a:r>
              <a:rPr lang="de-DE" dirty="0"/>
              <a:t/>
            </a:r>
            <a:br>
              <a:rPr lang="de-DE" dirty="0"/>
            </a:br>
            <a:r>
              <a:rPr lang="de-DE" dirty="0"/>
              <a:t>max. 3 Zeilen</a:t>
            </a:r>
          </a:p>
          <a:p>
            <a:pPr lvl="1"/>
            <a:r>
              <a:rPr lang="de-DE" dirty="0"/>
              <a:t>—</a:t>
            </a:r>
          </a:p>
          <a:p>
            <a:pPr lvl="2"/>
            <a:r>
              <a:rPr lang="de-DE"/>
              <a:t>Subline/Referent/Datum</a:t>
            </a:r>
            <a:endParaRPr lang="de-DE" dirty="0"/>
          </a:p>
          <a:p>
            <a:pPr lvl="3"/>
            <a:r>
              <a:rPr lang="de-DE"/>
              <a:t>Referenten</a:t>
            </a:r>
            <a:endParaRPr lang="de-DE" dirty="0"/>
          </a:p>
        </p:txBody>
      </p:sp>
      <p:pic>
        <p:nvPicPr>
          <p:cNvPr id="9" name="ipt_rgb_modul_send_de">
            <a:extLst>
              <a:ext uri="{FF2B5EF4-FFF2-40B4-BE49-F238E27FC236}">
                <a16:creationId xmlns:a16="http://schemas.microsoft.com/office/drawing/2014/main" xmlns="" id="{D48891FB-7DF3-434C-A89C-1C0F561E839C}"/>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0" name="ipt_rgb_modul_send_de">
            <a:extLst>
              <a:ext uri="{FF2B5EF4-FFF2-40B4-BE49-F238E27FC236}">
                <a16:creationId xmlns:a16="http://schemas.microsoft.com/office/drawing/2014/main" xmlns="" id="{00CAD09F-6C9B-29D0-8334-9F518F3BC302}"/>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34709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xmlns="" id="{F0F53347-D192-CF15-AF7C-A7B824B6775C}"/>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xmlns="" id="{6BBB6D9D-D14F-6F0B-15CD-701D211BF92C}"/>
              </a:ext>
            </a:extLst>
          </p:cNvPr>
          <p:cNvSpPr>
            <a:spLocks noGrp="1"/>
          </p:cNvSpPr>
          <p:nvPr>
            <p:ph type="dt" sz="half" idx="10"/>
          </p:nvPr>
        </p:nvSpPr>
        <p:spPr>
          <a:xfrm>
            <a:off x="1309947" y="6455836"/>
            <a:ext cx="864000" cy="123111"/>
          </a:xfrm>
          <a:prstGeom prst="rect">
            <a:avLst/>
          </a:prstGeom>
        </p:spPr>
        <p:txBody>
          <a:bodyPr/>
          <a:lstStyle/>
          <a:p>
            <a:fld id="{80391F92-58C9-4CBC-AAE1-6D6109765FF3}" type="datetime1">
              <a:rPr lang="de-DE" noProof="0" smtClean="0"/>
              <a:t>05.07.2023</a:t>
            </a:fld>
            <a:endParaRPr lang="de-DE" noProof="0" dirty="0"/>
          </a:p>
        </p:txBody>
      </p:sp>
      <p:sp>
        <p:nvSpPr>
          <p:cNvPr id="4" name="Fußzeilenplatzhalter 3">
            <a:extLst>
              <a:ext uri="{FF2B5EF4-FFF2-40B4-BE49-F238E27FC236}">
                <a16:creationId xmlns:a16="http://schemas.microsoft.com/office/drawing/2014/main" xmlns="" id="{28234CAF-152F-3B97-818C-C4E6B2FFB916}"/>
              </a:ext>
            </a:extLst>
          </p:cNvPr>
          <p:cNvSpPr>
            <a:spLocks noGrp="1"/>
          </p:cNvSpPr>
          <p:nvPr>
            <p:ph type="ftr" sz="quarter" idx="11"/>
          </p:nvPr>
        </p:nvSpPr>
        <p:spPr>
          <a:xfrm>
            <a:off x="2297897" y="6455836"/>
            <a:ext cx="2952000" cy="123111"/>
          </a:xfrm>
          <a:prstGeom prst="rect">
            <a:avLst/>
          </a:prstGeom>
        </p:spPr>
        <p:txBody>
          <a:bodyPr/>
          <a:lstStyle/>
          <a:p>
            <a:r>
              <a:rPr lang="de-DE" dirty="0"/>
              <a:t>© Fraunhofer IPT/WZL der RWTH Aachen</a:t>
            </a:r>
          </a:p>
        </p:txBody>
      </p:sp>
      <p:sp>
        <p:nvSpPr>
          <p:cNvPr id="6" name="Foliennummernplatzhalter 8">
            <a:extLst>
              <a:ext uri="{FF2B5EF4-FFF2-40B4-BE49-F238E27FC236}">
                <a16:creationId xmlns:a16="http://schemas.microsoft.com/office/drawing/2014/main" xmlns="" id="{ECE49994-F004-2EB7-7A8E-C8B1FC80F7C8}"/>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7" name="Datumsplatzhalter 2">
            <a:extLst>
              <a:ext uri="{FF2B5EF4-FFF2-40B4-BE49-F238E27FC236}">
                <a16:creationId xmlns:a16="http://schemas.microsoft.com/office/drawing/2014/main" xmlns="" id="{6F55F318-C9B3-5D9C-370E-A744730B29B5}"/>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9123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1551537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9"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xmlns="" id="{670E0995-97EA-17A3-E1FF-8B5B23CDF070}"/>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1" y="3038390"/>
            <a:ext cx="5916612" cy="2946485"/>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400" b="0">
                <a:solidFill>
                  <a:schemeClr val="bg1"/>
                </a:solidFill>
                <a:latin typeface="+mj-lt"/>
              </a:defRPr>
            </a:lvl1pPr>
            <a:lvl2pPr>
              <a:lnSpc>
                <a:spcPts val="2800"/>
              </a:lnSpc>
              <a:spcAft>
                <a:spcPts val="480"/>
              </a:spcAft>
              <a:defRPr sz="3120" b="0">
                <a:solidFill>
                  <a:schemeClr val="bg1"/>
                </a:solidFill>
                <a:latin typeface="Frutiger LT Com 75 Black" panose="020B0A03040504030204" pitchFamily="34" charset="0"/>
              </a:defRPr>
            </a:lvl2pPr>
            <a:lvl3pPr>
              <a:lnSpc>
                <a:spcPct val="100000"/>
              </a:lnSpc>
              <a:spcAft>
                <a:spcPts val="0"/>
              </a:spcAft>
              <a:defRPr sz="2400" b="0">
                <a:solidFill>
                  <a:schemeClr val="bg1"/>
                </a:solidFill>
                <a:latin typeface="+mn-lt"/>
              </a:defRPr>
            </a:lvl3pPr>
            <a:lvl4pPr marL="0" indent="0">
              <a:lnSpc>
                <a:spcPct val="110000"/>
              </a:lnSpc>
              <a:spcBef>
                <a:spcPts val="2080"/>
              </a:spcBef>
              <a:spcAft>
                <a:spcPts val="0"/>
              </a:spcAft>
              <a:buNone/>
              <a:defRPr lang="de-DE" sz="1600" kern="1200" dirty="0">
                <a:solidFill>
                  <a:schemeClr val="bg1"/>
                </a:solidFill>
                <a:latin typeface="+mn-lt"/>
                <a:ea typeface="+mn-ea"/>
                <a:cs typeface="+mn-cs"/>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24 </a:t>
            </a:r>
            <a:r>
              <a:rPr lang="de-DE" dirty="0" err="1"/>
              <a:t>pt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arem</a:t>
            </a:r>
            <a:r>
              <a:rPr lang="de-DE" dirty="0"/>
              <a:t> max. 3 Zeilen</a:t>
            </a:r>
          </a:p>
          <a:p>
            <a:pPr marL="0" lvl="3" indent="0" algn="l" defTabSz="914400" rtl="0" eaLnBrk="1" latinLnBrk="0" hangingPunct="1">
              <a:lnSpc>
                <a:spcPts val="1840"/>
              </a:lnSpc>
              <a:spcBef>
                <a:spcPts val="1840"/>
              </a:spcBef>
              <a:spcAft>
                <a:spcPts val="0"/>
              </a:spcAft>
              <a:buClr>
                <a:schemeClr val="accent1"/>
              </a:buClr>
              <a:buFont typeface="Wingdings" panose="05000000000000000000" pitchFamily="2" charset="2"/>
              <a:buNone/>
            </a:pPr>
            <a:r>
              <a:rPr lang="de-DE"/>
              <a:t>Referenten</a:t>
            </a:r>
            <a:endParaRPr lang="de-DE" dirty="0"/>
          </a:p>
        </p:txBody>
      </p:sp>
      <p:pic>
        <p:nvPicPr>
          <p:cNvPr id="8" name="ipt_rgb_modul_send_de">
            <a:extLst>
              <a:ext uri="{FF2B5EF4-FFF2-40B4-BE49-F238E27FC236}">
                <a16:creationId xmlns:a16="http://schemas.microsoft.com/office/drawing/2014/main" xmlns="" id="{BB57CBBB-642A-4B44-EDFC-D36A435EB345}"/>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xmlns="" id="{29EED71F-2C5E-65E3-3FF9-8E8DDCE767D1}"/>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66873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3095440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3"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xmlns="" id="{E4D52719-2CCA-3CA0-0966-7E8085137F4A}"/>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0" y="3003515"/>
            <a:ext cx="7824783" cy="250238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8" name="ipt_rgb_modul_send_de">
            <a:extLst>
              <a:ext uri="{FF2B5EF4-FFF2-40B4-BE49-F238E27FC236}">
                <a16:creationId xmlns:a16="http://schemas.microsoft.com/office/drawing/2014/main" xmlns="" id="{DDF5A445-C742-DDE7-216E-0D205EAB3875}"/>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xmlns="" id="{9A0D0D7B-8053-34CD-7FF4-FEF34495AC38}"/>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3584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2159587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77"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xmlns="" id="{951D26F3-DA5D-848E-BD64-E6BEC99083C9}"/>
              </a:ext>
            </a:extLst>
          </p:cNvPr>
          <p:cNvSpPr>
            <a:spLocks noGrp="1"/>
          </p:cNvSpPr>
          <p:nvPr>
            <p:ph type="pic" sz="quarter" idx="10"/>
          </p:nvPr>
        </p:nvSpPr>
        <p:spPr bwMode="gray">
          <a:xfrm>
            <a:off x="0" y="0"/>
            <a:ext cx="12192000" cy="3429000"/>
          </a:xfrm>
          <a:custGeom>
            <a:avLst/>
            <a:gdLst>
              <a:gd name="connsiteX0" fmla="*/ 9192575 w 12192000"/>
              <a:gd name="connsiteY0" fmla="*/ 1492250 h 3429000"/>
              <a:gd name="connsiteX1" fmla="*/ 9192575 w 12192000"/>
              <a:gd name="connsiteY1" fmla="*/ 1947650 h 3429000"/>
              <a:gd name="connsiteX2" fmla="*/ 11712575 w 12192000"/>
              <a:gd name="connsiteY2" fmla="*/ 1947650 h 3429000"/>
              <a:gd name="connsiteX3" fmla="*/ 11712575 w 12192000"/>
              <a:gd name="connsiteY3" fmla="*/ 1492250 h 3429000"/>
              <a:gd name="connsiteX4" fmla="*/ 9192575 w 12192000"/>
              <a:gd name="connsiteY4" fmla="*/ 476250 h 3429000"/>
              <a:gd name="connsiteX5" fmla="*/ 9192575 w 12192000"/>
              <a:gd name="connsiteY5" fmla="*/ 1392238 h 3429000"/>
              <a:gd name="connsiteX6" fmla="*/ 11712575 w 12192000"/>
              <a:gd name="connsiteY6" fmla="*/ 1392238 h 3429000"/>
              <a:gd name="connsiteX7" fmla="*/ 11712575 w 12192000"/>
              <a:gd name="connsiteY7" fmla="*/ 476250 h 3429000"/>
              <a:gd name="connsiteX8" fmla="*/ 0 w 12192000"/>
              <a:gd name="connsiteY8" fmla="*/ 0 h 3429000"/>
              <a:gd name="connsiteX9" fmla="*/ 12192000 w 12192000"/>
              <a:gd name="connsiteY9" fmla="*/ 0 h 3429000"/>
              <a:gd name="connsiteX10" fmla="*/ 12192000 w 12192000"/>
              <a:gd name="connsiteY10" fmla="*/ 3429000 h 3429000"/>
              <a:gd name="connsiteX11" fmla="*/ 0 w 12192000"/>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429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3429000"/>
                </a:lnTo>
                <a:lnTo>
                  <a:pt x="0" y="3429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1" y="2357312"/>
            <a:ext cx="7824787" cy="266910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t">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6" name="ipt_rgb_modul_send_de">
            <a:extLst>
              <a:ext uri="{FF2B5EF4-FFF2-40B4-BE49-F238E27FC236}">
                <a16:creationId xmlns:a16="http://schemas.microsoft.com/office/drawing/2014/main" xmlns="" id="{BF3246D3-445A-44F7-9456-5301421C8D9E}"/>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xmlns="" id="{B18BE424-593F-A928-3BFA-54D19B2DC3B3}"/>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268173696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1558216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01"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xmlns="" id="{FCA74BF2-60AE-432D-B809-6CE549DEA890}"/>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1" y="3490309"/>
            <a:ext cx="11712574" cy="2494566"/>
          </a:xfrm>
          <a:no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2" name="ipt_rgb_modul_send_de">
            <a:extLst>
              <a:ext uri="{FF2B5EF4-FFF2-40B4-BE49-F238E27FC236}">
                <a16:creationId xmlns:a16="http://schemas.microsoft.com/office/drawing/2014/main" xmlns="" id="{04BAA954-E144-938A-40A8-2E93110B5E60}"/>
              </a:ext>
            </a:extLst>
          </p:cNvPr>
          <p:cNvPicPr>
            <a:picLocks noGrp="1" noRot="1" noChangeAspect="1" noMove="1" noResize="1" noEditPoints="1" noAdjustHandles="1" noChangeArrowheads="1" noChangeShapeType="1" noCrop="1"/>
          </p:cNvPicPr>
          <p:nvPr userDrawn="1"/>
        </p:nvPicPr>
        <p:blipFill>
          <a:blip r:embed="rId7"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203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xmlns="" id="{FA62D198-8DCD-43B1-ADA0-82CB261CFE47}"/>
              </a:ext>
            </a:extLst>
          </p:cNvPr>
          <p:cNvGraphicFramePr>
            <a:graphicFrameLocks noChangeAspect="1"/>
          </p:cNvGraphicFramePr>
          <p:nvPr userDrawn="1">
            <p:custDataLst>
              <p:tags r:id="rId2"/>
            </p:custDataLst>
            <p:extLst>
              <p:ext uri="{D42A27DB-BD31-4B8C-83A1-F6EECF244321}">
                <p14:modId xmlns:p14="http://schemas.microsoft.com/office/powerpoint/2010/main" val="1027166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25" name="think-cell Folie" r:id="rId4" imgW="344" imgH="345" progId="TCLayout.ActiveDocument.1">
                  <p:embed/>
                </p:oleObj>
              </mc:Choice>
              <mc:Fallback>
                <p:oleObj name="think-cell Folie" r:id="rId4" imgW="344" imgH="345" progId="TCLayout.ActiveDocument.1">
                  <p:embed/>
                  <p:pic>
                    <p:nvPicPr>
                      <p:cNvPr id="13" name="Objekt 12" hidden="1">
                        <a:extLst>
                          <a:ext uri="{FF2B5EF4-FFF2-40B4-BE49-F238E27FC236}">
                            <a16:creationId xmlns:a16="http://schemas.microsoft.com/office/drawing/2014/main" xmlns="" id="{FA62D198-8DCD-43B1-ADA0-82CB261CFE4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xmlns="" id="{1CDBC4F6-986A-4A45-A632-2613DCB19926}"/>
              </a:ext>
            </a:extLst>
          </p:cNvPr>
          <p:cNvPicPr>
            <a:picLocks noChangeAspect="1"/>
          </p:cNvPicPr>
          <p:nvPr userDrawn="1"/>
        </p:nvPicPr>
        <p:blipFill>
          <a:blip r:embed="rId6"/>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xmlns="" id="{AABB2FBB-BF9E-4D2C-8FD3-E83E60052330}"/>
              </a:ext>
            </a:extLst>
          </p:cNvPr>
          <p:cNvSpPr>
            <a:spLocks noGrp="1"/>
          </p:cNvSpPr>
          <p:nvPr>
            <p:ph type="body" sz="quarter" idx="11" hasCustomPrompt="1"/>
          </p:nvPr>
        </p:nvSpPr>
        <p:spPr>
          <a:xfrm>
            <a:off x="-1" y="3323596"/>
            <a:ext cx="11712575" cy="2661279"/>
          </a:xfrm>
          <a:noFill/>
        </p:spPr>
        <p:txBody>
          <a:bodyPr wrap="square" lIns="486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2" name="ipt_rgb_modul_send_de">
            <a:extLst>
              <a:ext uri="{FF2B5EF4-FFF2-40B4-BE49-F238E27FC236}">
                <a16:creationId xmlns:a16="http://schemas.microsoft.com/office/drawing/2014/main" xmlns="" id="{5745FC80-4C7B-CB74-55C2-061B42285853}"/>
              </a:ext>
            </a:extLst>
          </p:cNvPr>
          <p:cNvPicPr>
            <a:picLocks noGrp="1" noRot="1" noChangeAspect="1" noMove="1" noResize="1" noEditPoints="1" noAdjustHandles="1" noChangeArrowheads="1" noChangeShapeType="1" noCrop="1"/>
          </p:cNvPicPr>
          <p:nvPr userDrawn="1"/>
        </p:nvPicPr>
        <p:blipFill>
          <a:blip r:embed="rId7"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619219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 Bild vollflächi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xmlns="" id="{95B6287E-4A4F-4439-B422-A23539B2685C}"/>
              </a:ext>
            </a:extLst>
          </p:cNvPr>
          <p:cNvGraphicFramePr>
            <a:graphicFrameLocks noChangeAspect="1"/>
          </p:cNvGraphicFramePr>
          <p:nvPr userDrawn="1">
            <p:custDataLst>
              <p:tags r:id="rId2"/>
            </p:custDataLst>
            <p:extLst>
              <p:ext uri="{D42A27DB-BD31-4B8C-83A1-F6EECF244321}">
                <p14:modId xmlns:p14="http://schemas.microsoft.com/office/powerpoint/2010/main" val="3204060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49"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xmlns="" id="{95B6287E-4A4F-4439-B422-A23539B2685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xmlns="" id="{63C81C46-CC1D-1798-CF35-B24016A3A4F8}"/>
              </a:ext>
            </a:extLst>
          </p:cNvPr>
          <p:cNvSpPr>
            <a:spLocks noGrp="1"/>
          </p:cNvSpPr>
          <p:nvPr>
            <p:ph type="pic" sz="quarter" idx="13"/>
          </p:nvPr>
        </p:nvSpPr>
        <p:spPr bwMode="gray">
          <a:xfrm>
            <a:off x="0" y="0"/>
            <a:ext cx="12192000" cy="6153149"/>
          </a:xfrm>
          <a:custGeom>
            <a:avLst/>
            <a:gdLst>
              <a:gd name="connsiteX0" fmla="*/ 485774 w 12192000"/>
              <a:gd name="connsiteY0" fmla="*/ 1504949 h 6153149"/>
              <a:gd name="connsiteX1" fmla="*/ 485774 w 12192000"/>
              <a:gd name="connsiteY1" fmla="*/ 1957174 h 6153149"/>
              <a:gd name="connsiteX2" fmla="*/ 3005774 w 12192000"/>
              <a:gd name="connsiteY2" fmla="*/ 1957174 h 6153149"/>
              <a:gd name="connsiteX3" fmla="*/ 3005774 w 12192000"/>
              <a:gd name="connsiteY3" fmla="*/ 1504949 h 6153149"/>
              <a:gd name="connsiteX4" fmla="*/ 481947 w 12192000"/>
              <a:gd name="connsiteY4" fmla="*/ 485775 h 6153149"/>
              <a:gd name="connsiteX5" fmla="*/ 481947 w 12192000"/>
              <a:gd name="connsiteY5" fmla="*/ 1401033 h 6153149"/>
              <a:gd name="connsiteX6" fmla="*/ 3001947 w 12192000"/>
              <a:gd name="connsiteY6" fmla="*/ 1401033 h 6153149"/>
              <a:gd name="connsiteX7" fmla="*/ 3001947 w 12192000"/>
              <a:gd name="connsiteY7" fmla="*/ 485775 h 6153149"/>
              <a:gd name="connsiteX8" fmla="*/ 0 w 12192000"/>
              <a:gd name="connsiteY8" fmla="*/ 0 h 6153149"/>
              <a:gd name="connsiteX9" fmla="*/ 12192000 w 12192000"/>
              <a:gd name="connsiteY9" fmla="*/ 0 h 6153149"/>
              <a:gd name="connsiteX10" fmla="*/ 12192000 w 12192000"/>
              <a:gd name="connsiteY10" fmla="*/ 6153149 h 6153149"/>
              <a:gd name="connsiteX11" fmla="*/ 0 w 12192000"/>
              <a:gd name="connsiteY11" fmla="*/ 6153149 h 61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53149">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153149"/>
                </a:lnTo>
                <a:lnTo>
                  <a:pt x="0" y="6153149"/>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0" name="Textplatzhalter 9">
            <a:extLst>
              <a:ext uri="{FF2B5EF4-FFF2-40B4-BE49-F238E27FC236}">
                <a16:creationId xmlns:a16="http://schemas.microsoft.com/office/drawing/2014/main" xmlns="" id="{959FA541-8597-4991-9A2A-D86D39840ED3}"/>
              </a:ext>
            </a:extLst>
          </p:cNvPr>
          <p:cNvSpPr>
            <a:spLocks noGrp="1"/>
          </p:cNvSpPr>
          <p:nvPr>
            <p:ph type="body" sz="quarter" idx="14"/>
          </p:nvPr>
        </p:nvSpPr>
        <p:spPr>
          <a:xfrm>
            <a:off x="6275388" y="3149600"/>
            <a:ext cx="5916612" cy="2177878"/>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Datumsplatzhalter 1">
            <a:extLst>
              <a:ext uri="{FF2B5EF4-FFF2-40B4-BE49-F238E27FC236}">
                <a16:creationId xmlns:a16="http://schemas.microsoft.com/office/drawing/2014/main" xmlns="" id="{64BA1D15-0475-4B03-86A1-56C3D9C6307F}"/>
              </a:ext>
            </a:extLst>
          </p:cNvPr>
          <p:cNvSpPr>
            <a:spLocks noGrp="1"/>
          </p:cNvSpPr>
          <p:nvPr>
            <p:ph type="dt" sz="half" idx="15"/>
          </p:nvPr>
        </p:nvSpPr>
        <p:spPr>
          <a:xfrm>
            <a:off x="1309947" y="6455836"/>
            <a:ext cx="864000" cy="123111"/>
          </a:xfrm>
          <a:prstGeom prst="rect">
            <a:avLst/>
          </a:prstGeom>
        </p:spPr>
        <p:txBody>
          <a:bodyPr/>
          <a:lstStyle/>
          <a:p>
            <a:fld id="{C74A7EED-2081-4B9D-AF0D-9D1F474EF5CA}" type="datetime1">
              <a:rPr lang="de-DE" noProof="0" smtClean="0"/>
              <a:t>05.07.2023</a:t>
            </a:fld>
            <a:endParaRPr lang="de-DE" noProof="0" dirty="0"/>
          </a:p>
        </p:txBody>
      </p:sp>
      <p:sp>
        <p:nvSpPr>
          <p:cNvPr id="3" name="Fußzeilenplatzhalter 2">
            <a:extLst>
              <a:ext uri="{FF2B5EF4-FFF2-40B4-BE49-F238E27FC236}">
                <a16:creationId xmlns:a16="http://schemas.microsoft.com/office/drawing/2014/main" xmlns="" id="{116ECF15-13D4-44C4-B713-BCD347A79FE4}"/>
              </a:ext>
            </a:extLst>
          </p:cNvPr>
          <p:cNvSpPr>
            <a:spLocks noGrp="1"/>
          </p:cNvSpPr>
          <p:nvPr>
            <p:ph type="ftr" sz="quarter" idx="16"/>
          </p:nvPr>
        </p:nvSpPr>
        <p:spPr>
          <a:xfrm>
            <a:off x="2297897" y="6455836"/>
            <a:ext cx="2952000" cy="123111"/>
          </a:xfrm>
          <a:prstGeom prst="rect">
            <a:avLst/>
          </a:prstGeom>
        </p:spPr>
        <p:txBody>
          <a:bodyPr/>
          <a:lstStyle/>
          <a:p>
            <a:r>
              <a:rPr lang="de-DE" noProof="0"/>
              <a:t>© Fraunhofer IPT/WZL der RWTH Aachen</a:t>
            </a:r>
            <a:endParaRPr lang="de-DE" noProof="0" dirty="0"/>
          </a:p>
        </p:txBody>
      </p:sp>
      <p:pic>
        <p:nvPicPr>
          <p:cNvPr id="13" name="ipt_rgb_modul_send_de">
            <a:extLst>
              <a:ext uri="{FF2B5EF4-FFF2-40B4-BE49-F238E27FC236}">
                <a16:creationId xmlns:a16="http://schemas.microsoft.com/office/drawing/2014/main" xmlns="" id="{77EA7D2B-65DE-53D5-635C-2F52BF5FB2AC}"/>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4" name="ipt_rgb_modul_send_de">
            <a:extLst>
              <a:ext uri="{FF2B5EF4-FFF2-40B4-BE49-F238E27FC236}">
                <a16:creationId xmlns:a16="http://schemas.microsoft.com/office/drawing/2014/main" xmlns="" id="{2D1080A5-C474-BD4B-CA6E-1D78A0A361E9}"/>
              </a:ext>
            </a:extLst>
          </p:cNvPr>
          <p:cNvPicPr>
            <a:picLocks noChangeAspect="1"/>
          </p:cNvPicPr>
          <p:nvPr userDrawn="1"/>
        </p:nvPicPr>
        <p:blipFill rotWithShape="1">
          <a:blip r:embed="rId6"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
        <p:nvSpPr>
          <p:cNvPr id="5" name="Foliennummernplatzhalter 8">
            <a:extLst>
              <a:ext uri="{FF2B5EF4-FFF2-40B4-BE49-F238E27FC236}">
                <a16:creationId xmlns:a16="http://schemas.microsoft.com/office/drawing/2014/main" xmlns="" id="{4D9AE4CB-43A3-FD05-491E-A3080EC7A253}"/>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7" name="Datumsplatzhalter 2">
            <a:extLst>
              <a:ext uri="{FF2B5EF4-FFF2-40B4-BE49-F238E27FC236}">
                <a16:creationId xmlns:a16="http://schemas.microsoft.com/office/drawing/2014/main" xmlns="" id="{9D739D80-80AE-8262-4AF5-65E99F0E0222}"/>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782397751"/>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oleObject" Target="../embeddings/oleObject1.bin"/><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ags" Target="../tags/tag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vmlDrawing" Target="../drawings/vmlDrawing1.vml"/><Relationship Id="rId37" Type="http://schemas.openxmlformats.org/officeDocument/2006/relationships/image" Target="../media/image3.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2.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xmlns="" id="{F507918F-B2AA-4A76-81D6-4E27E906E31E}"/>
              </a:ext>
            </a:extLst>
          </p:cNvPr>
          <p:cNvGraphicFramePr>
            <a:graphicFrameLocks noChangeAspect="1"/>
          </p:cNvGraphicFramePr>
          <p:nvPr userDrawn="1">
            <p:custDataLst>
              <p:tags r:id="rId33"/>
            </p:custDataLst>
            <p:extLst>
              <p:ext uri="{D42A27DB-BD31-4B8C-83A1-F6EECF244321}">
                <p14:modId xmlns:p14="http://schemas.microsoft.com/office/powerpoint/2010/main" val="155093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3" name="think-cell Folie" r:id="rId34" imgW="344" imgH="345" progId="TCLayout.ActiveDocument.1">
                  <p:embed/>
                </p:oleObj>
              </mc:Choice>
              <mc:Fallback>
                <p:oleObj name="think-cell Folie" r:id="rId34" imgW="344" imgH="345" progId="TCLayout.ActiveDocument.1">
                  <p:embed/>
                  <p:pic>
                    <p:nvPicPr>
                      <p:cNvPr id="8" name="Objekt 7" hidden="1">
                        <a:extLst>
                          <a:ext uri="{FF2B5EF4-FFF2-40B4-BE49-F238E27FC236}">
                            <a16:creationId xmlns:a16="http://schemas.microsoft.com/office/drawing/2014/main" xmlns="" id="{F507918F-B2AA-4A76-81D6-4E27E906E31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xmlns="" id="{EA78C480-B66C-43DB-AAEB-3790EF5A7664}"/>
              </a:ext>
            </a:extLst>
          </p:cNvPr>
          <p:cNvSpPr>
            <a:spLocks noGrp="1"/>
          </p:cNvSpPr>
          <p:nvPr>
            <p:ph type="title"/>
          </p:nvPr>
        </p:nvSpPr>
        <p:spPr bwMode="gray">
          <a:xfrm>
            <a:off x="479425" y="395588"/>
            <a:ext cx="11233150" cy="382733"/>
          </a:xfrm>
          <a:prstGeom prst="rect">
            <a:avLst/>
          </a:prstGeom>
        </p:spPr>
        <p:txBody>
          <a:bodyPr vert="horz" lIns="0" tIns="0" rIns="0" bIns="0" rtlCol="0" anchor="t">
            <a:spAutoFit/>
          </a:bodyPr>
          <a:lstStyle/>
          <a:p>
            <a:r>
              <a:rPr lang="de-DE"/>
              <a:t>Headline, Frutiger LT Com Bd, 24 pt, Kapiteltrenner</a:t>
            </a:r>
            <a:endParaRPr lang="de-DE" noProof="0" dirty="0"/>
          </a:p>
        </p:txBody>
      </p:sp>
      <p:sp>
        <p:nvSpPr>
          <p:cNvPr id="3" name="Textplatzhalter 2">
            <a:extLst>
              <a:ext uri="{FF2B5EF4-FFF2-40B4-BE49-F238E27FC236}">
                <a16:creationId xmlns:a16="http://schemas.microsoft.com/office/drawing/2014/main" xmlns="" id="{C3ED48EE-75FC-48CE-8886-5B06675925EC}"/>
              </a:ext>
            </a:extLst>
          </p:cNvPr>
          <p:cNvSpPr>
            <a:spLocks noGrp="1"/>
          </p:cNvSpPr>
          <p:nvPr>
            <p:ph type="body" idx="1"/>
          </p:nvPr>
        </p:nvSpPr>
        <p:spPr bwMode="gray">
          <a:xfrm>
            <a:off x="478199" y="1703388"/>
            <a:ext cx="11234376" cy="2640595"/>
          </a:xfrm>
          <a:prstGeom prst="rect">
            <a:avLst/>
          </a:prstGeom>
        </p:spPr>
        <p:txBody>
          <a:bodyPr vert="horz" lIns="0" tIns="0" rIns="0" bIns="0" rtlCol="0">
            <a:spAutoFit/>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cxnSp>
        <p:nvCxnSpPr>
          <p:cNvPr id="34" name="Gerader Verbinder 33">
            <a:extLst>
              <a:ext uri="{FF2B5EF4-FFF2-40B4-BE49-F238E27FC236}">
                <a16:creationId xmlns:a16="http://schemas.microsoft.com/office/drawing/2014/main" xmlns=""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cxnSp>
        <p:nvCxnSpPr>
          <p:cNvPr id="42" name="Gerader Verbinder 41">
            <a:extLst>
              <a:ext uri="{FF2B5EF4-FFF2-40B4-BE49-F238E27FC236}">
                <a16:creationId xmlns:a16="http://schemas.microsoft.com/office/drawing/2014/main" xmlns="" id="{86070D71-EE9E-4293-96A3-C2A0A07F7A62}"/>
              </a:ext>
            </a:extLst>
          </p:cNvPr>
          <p:cNvCxnSpPr/>
          <p:nvPr userDrawn="1"/>
        </p:nvCxnSpPr>
        <p:spPr bwMode="gray">
          <a:xfrm>
            <a:off x="0" y="6146006"/>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Informationsklassifizierung">
            <a:extLst>
              <a:ext uri="{FF2B5EF4-FFF2-40B4-BE49-F238E27FC236}">
                <a16:creationId xmlns:a16="http://schemas.microsoft.com/office/drawing/2014/main" xmlns="" id="{6C489D0F-950D-4913-86C7-7EB1061786F3}"/>
              </a:ext>
            </a:extLst>
          </p:cNvPr>
          <p:cNvSpPr txBox="1">
            <a:spLocks/>
          </p:cNvSpPr>
          <p:nvPr userDrawn="1"/>
        </p:nvSpPr>
        <p:spPr bwMode="gray">
          <a:xfrm>
            <a:off x="5373847" y="6455836"/>
            <a:ext cx="1444306" cy="123111"/>
          </a:xfrm>
          <a:prstGeom prst="rect">
            <a:avLst/>
          </a:prstGeom>
          <a:noFill/>
        </p:spPr>
        <p:txBody>
          <a:bodyPr wrap="none" lIns="0" tIns="0" rIns="0" bIns="0" rtlCol="0">
            <a:noAutofit/>
          </a:bodyPr>
          <a:lstStyle/>
          <a:p>
            <a:pPr algn="ctr"/>
            <a:r>
              <a:rPr lang="de-DE" sz="800" b="1">
                <a:latin typeface="+mj-lt"/>
              </a:rPr>
              <a:t> </a:t>
            </a:r>
            <a:endParaRPr lang="en-US" sz="800" b="1" dirty="0">
              <a:latin typeface="+mj-lt"/>
            </a:endParaRPr>
          </a:p>
        </p:txBody>
      </p:sp>
      <p:pic>
        <p:nvPicPr>
          <p:cNvPr id="9" name="Grafik 8">
            <a:extLst>
              <a:ext uri="{FF2B5EF4-FFF2-40B4-BE49-F238E27FC236}">
                <a16:creationId xmlns:a16="http://schemas.microsoft.com/office/drawing/2014/main" xmlns="" id="{88F81563-C6CD-CBCA-7DE4-45CD8FC094B9}"/>
              </a:ext>
            </a:extLst>
          </p:cNvPr>
          <p:cNvPicPr>
            <a:picLocks noChangeAspect="1"/>
          </p:cNvPicPr>
          <p:nvPr userDrawn="1"/>
        </p:nvPicPr>
        <p:blipFill>
          <a:blip r:embed="rId36" cstate="screen">
            <a:extLst>
              <a:ext uri="{28A0092B-C50C-407E-A947-70E740481C1C}">
                <a14:useLocalDpi xmlns:a14="http://schemas.microsoft.com/office/drawing/2010/main"/>
              </a:ext>
            </a:extLst>
          </a:blip>
          <a:stretch>
            <a:fillRect/>
          </a:stretch>
        </p:blipFill>
        <p:spPr>
          <a:xfrm>
            <a:off x="10138029" y="6336000"/>
            <a:ext cx="1746394" cy="243454"/>
          </a:xfrm>
          <a:prstGeom prst="rect">
            <a:avLst/>
          </a:prstGeom>
        </p:spPr>
      </p:pic>
      <p:pic>
        <p:nvPicPr>
          <p:cNvPr id="10" name="Grafik 9">
            <a:extLst>
              <a:ext uri="{FF2B5EF4-FFF2-40B4-BE49-F238E27FC236}">
                <a16:creationId xmlns:a16="http://schemas.microsoft.com/office/drawing/2014/main" xmlns="" id="{DE461CCF-1FEC-EA46-8A87-09F35048752A}"/>
              </a:ext>
            </a:extLst>
          </p:cNvPr>
          <p:cNvPicPr>
            <a:picLocks noChangeAspect="1"/>
          </p:cNvPicPr>
          <p:nvPr userDrawn="1"/>
        </p:nvPicPr>
        <p:blipFill>
          <a:blip r:embed="rId37">
            <a:extLst>
              <a:ext uri="{28A0092B-C50C-407E-A947-70E740481C1C}">
                <a14:useLocalDpi xmlns:a14="http://schemas.microsoft.com/office/drawing/2010/main"/>
              </a:ext>
            </a:extLst>
          </a:blip>
          <a:stretch>
            <a:fillRect/>
          </a:stretch>
        </p:blipFill>
        <p:spPr>
          <a:xfrm>
            <a:off x="8362800" y="6336000"/>
            <a:ext cx="1404000" cy="387824"/>
          </a:xfrm>
          <a:prstGeom prst="rect">
            <a:avLst/>
          </a:prstGeom>
        </p:spPr>
      </p:pic>
      <p:sp>
        <p:nvSpPr>
          <p:cNvPr id="15" name="Foliennummernplatzhalter 8">
            <a:extLst>
              <a:ext uri="{FF2B5EF4-FFF2-40B4-BE49-F238E27FC236}">
                <a16:creationId xmlns:a16="http://schemas.microsoft.com/office/drawing/2014/main" xmlns="" id="{B6231377-F1AC-65B6-D2EC-C17DF2CFE9DF}"/>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‹nº›</a:t>
            </a:fld>
            <a:r>
              <a:rPr lang="de-DE" dirty="0"/>
              <a:t> </a:t>
            </a:r>
          </a:p>
        </p:txBody>
      </p:sp>
      <p:sp>
        <p:nvSpPr>
          <p:cNvPr id="16" name="Datumsplatzhalter 2">
            <a:extLst>
              <a:ext uri="{FF2B5EF4-FFF2-40B4-BE49-F238E27FC236}">
                <a16:creationId xmlns:a16="http://schemas.microsoft.com/office/drawing/2014/main" xmlns="" id="{28C73519-B0CA-B096-0566-B07B6495391D}"/>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7" name="Datumsplatzhalter 2">
            <a:extLst>
              <a:ext uri="{FF2B5EF4-FFF2-40B4-BE49-F238E27FC236}">
                <a16:creationId xmlns:a16="http://schemas.microsoft.com/office/drawing/2014/main" xmlns="" id="{039C9428-79CC-469B-97FC-E42D197AFE48}"/>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260334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sldNum="0" hdr="0" dt="0"/>
  <p:txStyles>
    <p:titleStyle>
      <a:lvl1pPr algn="l" defTabSz="914400" rtl="0" eaLnBrk="1" latinLnBrk="0" hangingPunct="1">
        <a:lnSpc>
          <a:spcPct val="110000"/>
        </a:lnSpc>
        <a:spcBef>
          <a:spcPct val="0"/>
        </a:spcBef>
        <a:buNone/>
        <a:defRPr sz="2400" b="0" kern="1200">
          <a:solidFill>
            <a:schemeClr val="accent2"/>
          </a:solidFill>
          <a:latin typeface="Frutiger LT Com 65 Bold" panose="020B0803030504020204" pitchFamily="34" charset="0"/>
          <a:ea typeface="+mj-ea"/>
          <a:cs typeface="+mj-cs"/>
        </a:defRPr>
      </a:lvl1pPr>
    </p:titleStyle>
    <p:body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4" orient="horz" pos="4133">
          <p15:clr>
            <a:srgbClr val="F26B43"/>
          </p15:clr>
        </p15:guide>
        <p15:guide id="5" orient="horz" pos="3770">
          <p15:clr>
            <a:srgbClr val="F26B43"/>
          </p15:clr>
        </p15:guide>
        <p15:guide id="8" orient="horz" pos="1071">
          <p15:clr>
            <a:srgbClr val="F26B43"/>
          </p15:clr>
        </p15:guide>
        <p15:guide id="9" orient="horz" pos="387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2.xml"/><Relationship Id="rId7" Type="http://schemas.openxmlformats.org/officeDocument/2006/relationships/image" Target="../media/image7.png"/><Relationship Id="rId2" Type="http://schemas.openxmlformats.org/officeDocument/2006/relationships/tags" Target="../tags/tag31.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31.bin"/><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9.xml"/><Relationship Id="rId7" Type="http://schemas.openxmlformats.org/officeDocument/2006/relationships/image" Target="../media/image7.png"/><Relationship Id="rId2" Type="http://schemas.openxmlformats.org/officeDocument/2006/relationships/tags" Target="../tags/tag40.xml"/><Relationship Id="rId1" Type="http://schemas.openxmlformats.org/officeDocument/2006/relationships/vmlDrawing" Target="../drawings/vmlDrawing40.vml"/><Relationship Id="rId6" Type="http://schemas.openxmlformats.org/officeDocument/2006/relationships/image" Target="../media/image1.emf"/><Relationship Id="rId5" Type="http://schemas.openxmlformats.org/officeDocument/2006/relationships/oleObject" Target="../embeddings/oleObject40.bin"/><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tags" Target="../tags/tag41.xml"/><Relationship Id="rId1" Type="http://schemas.openxmlformats.org/officeDocument/2006/relationships/vmlDrawing" Target="../drawings/vmlDrawing41.vml"/><Relationship Id="rId6" Type="http://schemas.openxmlformats.org/officeDocument/2006/relationships/image" Target="../media/image1.emf"/><Relationship Id="rId5" Type="http://schemas.openxmlformats.org/officeDocument/2006/relationships/oleObject" Target="../embeddings/oleObject41.bin"/><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9.xml"/><Relationship Id="rId7" Type="http://schemas.openxmlformats.org/officeDocument/2006/relationships/image" Target="../media/image7.png"/><Relationship Id="rId2" Type="http://schemas.openxmlformats.org/officeDocument/2006/relationships/tags" Target="../tags/tag42.xml"/><Relationship Id="rId1" Type="http://schemas.openxmlformats.org/officeDocument/2006/relationships/vmlDrawing" Target="../drawings/vmlDrawing42.vml"/><Relationship Id="rId6" Type="http://schemas.openxmlformats.org/officeDocument/2006/relationships/image" Target="../media/image1.emf"/><Relationship Id="rId5" Type="http://schemas.openxmlformats.org/officeDocument/2006/relationships/oleObject" Target="../embeddings/oleObject42.bin"/><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11.jpeg"/><Relationship Id="rId2" Type="http://schemas.openxmlformats.org/officeDocument/2006/relationships/tags" Target="../tags/tag43.xml"/><Relationship Id="rId1" Type="http://schemas.openxmlformats.org/officeDocument/2006/relationships/vmlDrawing" Target="../drawings/vmlDrawing43.vml"/><Relationship Id="rId6" Type="http://schemas.openxmlformats.org/officeDocument/2006/relationships/image" Target="../media/image1.emf"/><Relationship Id="rId5" Type="http://schemas.openxmlformats.org/officeDocument/2006/relationships/oleObject" Target="../embeddings/oleObject43.bin"/><Relationship Id="rId4" Type="http://schemas.openxmlformats.org/officeDocument/2006/relationships/notesSlide" Target="../notesSlides/notesSlide13.xml"/><Relationship Id="rId9" Type="http://schemas.openxmlformats.org/officeDocument/2006/relationships/image" Target="../media/image8.gif"/></Relationships>
</file>

<file path=ppt/slides/_rels/slide1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tags" Target="../tags/tag44.xml"/><Relationship Id="rId1" Type="http://schemas.openxmlformats.org/officeDocument/2006/relationships/vmlDrawing" Target="../drawings/vmlDrawing44.vml"/><Relationship Id="rId6" Type="http://schemas.openxmlformats.org/officeDocument/2006/relationships/image" Target="../media/image1.emf"/><Relationship Id="rId5" Type="http://schemas.openxmlformats.org/officeDocument/2006/relationships/oleObject" Target="../embeddings/oleObject44.bin"/><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9.xml"/><Relationship Id="rId7" Type="http://schemas.openxmlformats.org/officeDocument/2006/relationships/image" Target="../media/image7.png"/><Relationship Id="rId2" Type="http://schemas.openxmlformats.org/officeDocument/2006/relationships/tags" Target="../tags/tag45.xml"/><Relationship Id="rId1" Type="http://schemas.openxmlformats.org/officeDocument/2006/relationships/vmlDrawing" Target="../drawings/vmlDrawing45.vml"/><Relationship Id="rId6" Type="http://schemas.openxmlformats.org/officeDocument/2006/relationships/image" Target="../media/image1.emf"/><Relationship Id="rId5" Type="http://schemas.openxmlformats.org/officeDocument/2006/relationships/oleObject" Target="../embeddings/oleObject45.bin"/><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5.xml"/><Relationship Id="rId7" Type="http://schemas.openxmlformats.org/officeDocument/2006/relationships/image" Target="../media/image7.png"/><Relationship Id="rId2" Type="http://schemas.openxmlformats.org/officeDocument/2006/relationships/tags" Target="../tags/tag46.xml"/><Relationship Id="rId1" Type="http://schemas.openxmlformats.org/officeDocument/2006/relationships/vmlDrawing" Target="../drawings/vmlDrawing46.vml"/><Relationship Id="rId6" Type="http://schemas.openxmlformats.org/officeDocument/2006/relationships/image" Target="../media/image1.emf"/><Relationship Id="rId5" Type="http://schemas.openxmlformats.org/officeDocument/2006/relationships/oleObject" Target="../embeddings/oleObject46.bin"/><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5.xml"/><Relationship Id="rId7" Type="http://schemas.openxmlformats.org/officeDocument/2006/relationships/image" Target="../media/image7.png"/><Relationship Id="rId2" Type="http://schemas.openxmlformats.org/officeDocument/2006/relationships/tags" Target="../tags/tag47.xml"/><Relationship Id="rId1" Type="http://schemas.openxmlformats.org/officeDocument/2006/relationships/vmlDrawing" Target="../drawings/vmlDrawing47.vml"/><Relationship Id="rId6" Type="http://schemas.openxmlformats.org/officeDocument/2006/relationships/image" Target="../media/image1.emf"/><Relationship Id="rId5" Type="http://schemas.openxmlformats.org/officeDocument/2006/relationships/oleObject" Target="../embeddings/oleObject47.bin"/><Relationship Id="rId4" Type="http://schemas.openxmlformats.org/officeDocument/2006/relationships/notesSlide" Target="../notesSlides/notesSlide17.xml"/><Relationship Id="rId9" Type="http://schemas.openxmlformats.org/officeDocument/2006/relationships/image" Target="../media/image12.jpg"/></Relationships>
</file>

<file path=ppt/slides/_rels/slide1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13.png"/><Relationship Id="rId2" Type="http://schemas.openxmlformats.org/officeDocument/2006/relationships/tags" Target="../tags/tag48.xml"/><Relationship Id="rId1" Type="http://schemas.openxmlformats.org/officeDocument/2006/relationships/vmlDrawing" Target="../drawings/vmlDrawing48.vml"/><Relationship Id="rId6" Type="http://schemas.openxmlformats.org/officeDocument/2006/relationships/image" Target="../media/image1.emf"/><Relationship Id="rId5" Type="http://schemas.openxmlformats.org/officeDocument/2006/relationships/oleObject" Target="../embeddings/oleObject48.bin"/><Relationship Id="rId4" Type="http://schemas.openxmlformats.org/officeDocument/2006/relationships/notesSlide" Target="../notesSlides/notesSlide18.xml"/><Relationship Id="rId9" Type="http://schemas.openxmlformats.org/officeDocument/2006/relationships/image" Target="../media/image8.gif"/></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14.xml"/><Relationship Id="rId7" Type="http://schemas.openxmlformats.org/officeDocument/2006/relationships/image" Target="../media/image14.png"/><Relationship Id="rId12" Type="http://schemas.openxmlformats.org/officeDocument/2006/relationships/image" Target="../media/image8.gif"/><Relationship Id="rId2" Type="http://schemas.openxmlformats.org/officeDocument/2006/relationships/tags" Target="../tags/tag49.xml"/><Relationship Id="rId1" Type="http://schemas.openxmlformats.org/officeDocument/2006/relationships/vmlDrawing" Target="../drawings/vmlDrawing49.vml"/><Relationship Id="rId6" Type="http://schemas.openxmlformats.org/officeDocument/2006/relationships/image" Target="../media/image1.emf"/><Relationship Id="rId11" Type="http://schemas.openxmlformats.org/officeDocument/2006/relationships/image" Target="../media/image7.png"/><Relationship Id="rId5" Type="http://schemas.openxmlformats.org/officeDocument/2006/relationships/oleObject" Target="../embeddings/oleObject49.bin"/><Relationship Id="rId10" Type="http://schemas.openxmlformats.org/officeDocument/2006/relationships/image" Target="../media/image17.jpeg"/><Relationship Id="rId4" Type="http://schemas.openxmlformats.org/officeDocument/2006/relationships/notesSlide" Target="../notesSlides/notesSlide19.xml"/><Relationship Id="rId9" Type="http://schemas.openxmlformats.org/officeDocument/2006/relationships/image" Target="../media/image16.jpg"/></Relationships>
</file>

<file path=ppt/slides/_rels/slide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9.xml"/><Relationship Id="rId7" Type="http://schemas.openxmlformats.org/officeDocument/2006/relationships/image" Target="../media/image7.png"/><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32.bin"/><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tags" Target="../tags/tag50.xml"/><Relationship Id="rId1" Type="http://schemas.openxmlformats.org/officeDocument/2006/relationships/vmlDrawing" Target="../drawings/vmlDrawing50.vml"/><Relationship Id="rId6" Type="http://schemas.openxmlformats.org/officeDocument/2006/relationships/image" Target="../media/image1.emf"/><Relationship Id="rId5" Type="http://schemas.openxmlformats.org/officeDocument/2006/relationships/oleObject" Target="../embeddings/oleObject50.bin"/><Relationship Id="rId4" Type="http://schemas.openxmlformats.org/officeDocument/2006/relationships/notesSlide" Target="../notesSlides/notesSlide20.xml"/><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tags" Target="../tags/tag51.xml"/><Relationship Id="rId1" Type="http://schemas.openxmlformats.org/officeDocument/2006/relationships/vmlDrawing" Target="../drawings/vmlDrawing51.v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51.bin"/></Relationships>
</file>

<file path=ppt/slides/_rels/slide2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20.png"/><Relationship Id="rId2" Type="http://schemas.openxmlformats.org/officeDocument/2006/relationships/tags" Target="../tags/tag52.xml"/><Relationship Id="rId1" Type="http://schemas.openxmlformats.org/officeDocument/2006/relationships/vmlDrawing" Target="../drawings/vmlDrawing52.vml"/><Relationship Id="rId6" Type="http://schemas.openxmlformats.org/officeDocument/2006/relationships/image" Target="../media/image1.emf"/><Relationship Id="rId5" Type="http://schemas.openxmlformats.org/officeDocument/2006/relationships/oleObject" Target="../embeddings/oleObject52.bin"/><Relationship Id="rId4" Type="http://schemas.openxmlformats.org/officeDocument/2006/relationships/notesSlide" Target="../notesSlides/notesSlide21.xml"/><Relationship Id="rId9" Type="http://schemas.openxmlformats.org/officeDocument/2006/relationships/image" Target="../media/image8.gif"/></Relationships>
</file>

<file path=ppt/slides/_rels/slide2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tags" Target="../tags/tag53.xml"/><Relationship Id="rId1" Type="http://schemas.openxmlformats.org/officeDocument/2006/relationships/vmlDrawing" Target="../drawings/vmlDrawing53.vml"/><Relationship Id="rId6" Type="http://schemas.openxmlformats.org/officeDocument/2006/relationships/image" Target="../media/image21.png"/><Relationship Id="rId5" Type="http://schemas.openxmlformats.org/officeDocument/2006/relationships/image" Target="../media/image1.emf"/><Relationship Id="rId4" Type="http://schemas.openxmlformats.org/officeDocument/2006/relationships/oleObject" Target="../embeddings/oleObject53.bin"/></Relationships>
</file>

<file path=ppt/slides/_rels/slide2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23.png"/><Relationship Id="rId2" Type="http://schemas.openxmlformats.org/officeDocument/2006/relationships/tags" Target="../tags/tag54.xml"/><Relationship Id="rId1" Type="http://schemas.openxmlformats.org/officeDocument/2006/relationships/vmlDrawing" Target="../drawings/vmlDrawing54.vml"/><Relationship Id="rId6" Type="http://schemas.openxmlformats.org/officeDocument/2006/relationships/image" Target="../media/image22.jpeg"/><Relationship Id="rId5" Type="http://schemas.openxmlformats.org/officeDocument/2006/relationships/image" Target="../media/image1.emf"/><Relationship Id="rId4" Type="http://schemas.openxmlformats.org/officeDocument/2006/relationships/oleObject" Target="../embeddings/oleObject54.bin"/><Relationship Id="rId9" Type="http://schemas.openxmlformats.org/officeDocument/2006/relationships/image" Target="../media/image8.gif"/></Relationships>
</file>

<file path=ppt/slides/_rels/slide2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24.png"/><Relationship Id="rId2" Type="http://schemas.openxmlformats.org/officeDocument/2006/relationships/tags" Target="../tags/tag55.xml"/><Relationship Id="rId1" Type="http://schemas.openxmlformats.org/officeDocument/2006/relationships/vmlDrawing" Target="../drawings/vmlDrawing55.vml"/><Relationship Id="rId6" Type="http://schemas.openxmlformats.org/officeDocument/2006/relationships/image" Target="../media/image1.emf"/><Relationship Id="rId5" Type="http://schemas.openxmlformats.org/officeDocument/2006/relationships/oleObject" Target="../embeddings/oleObject55.bin"/><Relationship Id="rId4" Type="http://schemas.openxmlformats.org/officeDocument/2006/relationships/notesSlide" Target="../notesSlides/notesSlide22.xml"/><Relationship Id="rId9" Type="http://schemas.openxmlformats.org/officeDocument/2006/relationships/image" Target="../media/image8.gif"/></Relationships>
</file>

<file path=ppt/slides/_rels/slide2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25.png"/><Relationship Id="rId2" Type="http://schemas.openxmlformats.org/officeDocument/2006/relationships/tags" Target="../tags/tag56.xml"/><Relationship Id="rId1" Type="http://schemas.openxmlformats.org/officeDocument/2006/relationships/vmlDrawing" Target="../drawings/vmlDrawing56.vml"/><Relationship Id="rId6" Type="http://schemas.openxmlformats.org/officeDocument/2006/relationships/image" Target="../media/image1.emf"/><Relationship Id="rId5" Type="http://schemas.openxmlformats.org/officeDocument/2006/relationships/oleObject" Target="../embeddings/oleObject56.bin"/><Relationship Id="rId4" Type="http://schemas.openxmlformats.org/officeDocument/2006/relationships/notesSlide" Target="../notesSlides/notesSlide23.xml"/><Relationship Id="rId9" Type="http://schemas.openxmlformats.org/officeDocument/2006/relationships/image" Target="../media/image8.gif"/></Relationships>
</file>

<file path=ppt/slides/_rels/slide2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tags" Target="../tags/tag57.xml"/><Relationship Id="rId1" Type="http://schemas.openxmlformats.org/officeDocument/2006/relationships/vmlDrawing" Target="../drawings/vmlDrawing57.v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57.bin"/></Relationships>
</file>

<file path=ppt/slides/_rels/slide2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27.png"/><Relationship Id="rId2" Type="http://schemas.openxmlformats.org/officeDocument/2006/relationships/tags" Target="../tags/tag58.xml"/><Relationship Id="rId1" Type="http://schemas.openxmlformats.org/officeDocument/2006/relationships/vmlDrawing" Target="../drawings/vmlDrawing58.vml"/><Relationship Id="rId6" Type="http://schemas.openxmlformats.org/officeDocument/2006/relationships/image" Target="../media/image1.emf"/><Relationship Id="rId5" Type="http://schemas.openxmlformats.org/officeDocument/2006/relationships/oleObject" Target="../embeddings/oleObject58.bin"/><Relationship Id="rId4" Type="http://schemas.openxmlformats.org/officeDocument/2006/relationships/notesSlide" Target="../notesSlides/notesSlide24.xml"/><Relationship Id="rId9" Type="http://schemas.openxmlformats.org/officeDocument/2006/relationships/image" Target="../media/image8.gif"/></Relationships>
</file>

<file path=ppt/slides/_rels/slide2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tags" Target="../tags/tag59.xml"/><Relationship Id="rId1" Type="http://schemas.openxmlformats.org/officeDocument/2006/relationships/vmlDrawing" Target="../drawings/vmlDrawing59.vml"/><Relationship Id="rId6" Type="http://schemas.openxmlformats.org/officeDocument/2006/relationships/image" Target="../media/image28.png"/><Relationship Id="rId5" Type="http://schemas.openxmlformats.org/officeDocument/2006/relationships/image" Target="../media/image1.emf"/><Relationship Id="rId4" Type="http://schemas.openxmlformats.org/officeDocument/2006/relationships/oleObject" Target="../embeddings/oleObject59.bin"/><Relationship Id="rId9" Type="http://schemas.openxmlformats.org/officeDocument/2006/relationships/image" Target="../media/image29.png"/></Relationships>
</file>

<file path=ppt/slides/_rels/slide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9.xml"/><Relationship Id="rId7" Type="http://schemas.openxmlformats.org/officeDocument/2006/relationships/image" Target="../media/image7.png"/><Relationship Id="rId2" Type="http://schemas.openxmlformats.org/officeDocument/2006/relationships/tags" Target="../tags/tag33.xml"/><Relationship Id="rId1" Type="http://schemas.openxmlformats.org/officeDocument/2006/relationships/vmlDrawing" Target="../drawings/vmlDrawing33.vml"/><Relationship Id="rId6" Type="http://schemas.openxmlformats.org/officeDocument/2006/relationships/image" Target="../media/image1.emf"/><Relationship Id="rId5" Type="http://schemas.openxmlformats.org/officeDocument/2006/relationships/oleObject" Target="../embeddings/oleObject33.bin"/><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tags" Target="../tags/tag60.xml"/><Relationship Id="rId1" Type="http://schemas.openxmlformats.org/officeDocument/2006/relationships/vmlDrawing" Target="../drawings/vmlDrawing60.vml"/><Relationship Id="rId6" Type="http://schemas.openxmlformats.org/officeDocument/2006/relationships/image" Target="../media/image1.emf"/><Relationship Id="rId5" Type="http://schemas.openxmlformats.org/officeDocument/2006/relationships/oleObject" Target="../embeddings/oleObject60.bin"/><Relationship Id="rId4" Type="http://schemas.openxmlformats.org/officeDocument/2006/relationships/image" Target="../media/image29.png"/><Relationship Id="rId9" Type="http://schemas.openxmlformats.org/officeDocument/2006/relationships/image" Target="../media/image30.png"/></Relationships>
</file>

<file path=ppt/slides/_rels/slide3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tags" Target="../tags/tag61.xml"/><Relationship Id="rId1" Type="http://schemas.openxmlformats.org/officeDocument/2006/relationships/vmlDrawing" Target="../drawings/vmlDrawing61.vml"/><Relationship Id="rId6" Type="http://schemas.openxmlformats.org/officeDocument/2006/relationships/image" Target="../media/image31.png"/><Relationship Id="rId5" Type="http://schemas.openxmlformats.org/officeDocument/2006/relationships/image" Target="../media/image1.emf"/><Relationship Id="rId4" Type="http://schemas.openxmlformats.org/officeDocument/2006/relationships/oleObject" Target="../embeddings/oleObject61.bin"/><Relationship Id="rId9" Type="http://schemas.openxmlformats.org/officeDocument/2006/relationships/image" Target="../media/image29.png"/></Relationships>
</file>

<file path=ppt/slides/_rels/slide3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tags" Target="../tags/tag62.xml"/><Relationship Id="rId1" Type="http://schemas.openxmlformats.org/officeDocument/2006/relationships/vmlDrawing" Target="../drawings/vmlDrawing62.vml"/><Relationship Id="rId6" Type="http://schemas.openxmlformats.org/officeDocument/2006/relationships/image" Target="../media/image32.png"/><Relationship Id="rId5" Type="http://schemas.openxmlformats.org/officeDocument/2006/relationships/image" Target="../media/image1.emf"/><Relationship Id="rId4" Type="http://schemas.openxmlformats.org/officeDocument/2006/relationships/oleObject" Target="../embeddings/oleObject62.bin"/></Relationships>
</file>

<file path=ppt/slides/_rels/slide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image" Target="../media/image33.png"/><Relationship Id="rId2" Type="http://schemas.openxmlformats.org/officeDocument/2006/relationships/tags" Target="../tags/tag63.xml"/><Relationship Id="rId1" Type="http://schemas.openxmlformats.org/officeDocument/2006/relationships/vmlDrawing" Target="../drawings/vmlDrawing63.vml"/><Relationship Id="rId6" Type="http://schemas.openxmlformats.org/officeDocument/2006/relationships/image" Target="../media/image1.emf"/><Relationship Id="rId5" Type="http://schemas.openxmlformats.org/officeDocument/2006/relationships/oleObject" Target="../embeddings/oleObject63.bin"/><Relationship Id="rId4" Type="http://schemas.openxmlformats.org/officeDocument/2006/relationships/notesSlide" Target="../notesSlides/notesSlide25.xml"/><Relationship Id="rId9" Type="http://schemas.openxmlformats.org/officeDocument/2006/relationships/image" Target="../media/image8.gif"/></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8.gif"/><Relationship Id="rId2" Type="http://schemas.openxmlformats.org/officeDocument/2006/relationships/tags" Target="../tags/tag64.xml"/><Relationship Id="rId1" Type="http://schemas.openxmlformats.org/officeDocument/2006/relationships/vmlDrawing" Target="../drawings/vmlDrawing64.v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64.bin"/></Relationships>
</file>

<file path=ppt/slides/_rels/slide3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6.xml"/><Relationship Id="rId7" Type="http://schemas.openxmlformats.org/officeDocument/2006/relationships/image" Target="../media/image7.png"/><Relationship Id="rId2" Type="http://schemas.openxmlformats.org/officeDocument/2006/relationships/tags" Target="../tags/tag65.xml"/><Relationship Id="rId1" Type="http://schemas.openxmlformats.org/officeDocument/2006/relationships/vmlDrawing" Target="../drawings/vmlDrawing65.vml"/><Relationship Id="rId6" Type="http://schemas.openxmlformats.org/officeDocument/2006/relationships/image" Target="../media/image1.emf"/><Relationship Id="rId5" Type="http://schemas.openxmlformats.org/officeDocument/2006/relationships/oleObject" Target="../embeddings/oleObject65.bin"/><Relationship Id="rId4" Type="http://schemas.openxmlformats.org/officeDocument/2006/relationships/notesSlide" Target="../notesSlides/notesSlide26.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8.gif"/><Relationship Id="rId2" Type="http://schemas.openxmlformats.org/officeDocument/2006/relationships/tags" Target="../tags/tag66.xml"/><Relationship Id="rId1" Type="http://schemas.openxmlformats.org/officeDocument/2006/relationships/vmlDrawing" Target="../drawings/vmlDrawing66.v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66.bin"/></Relationships>
</file>

<file path=ppt/slides/_rels/slide37.xml.rels><?xml version="1.0" encoding="UTF-8" standalone="yes"?>
<Relationships xmlns="http://schemas.openxmlformats.org/package/2006/relationships"><Relationship Id="rId8" Type="http://schemas.openxmlformats.org/officeDocument/2006/relationships/hyperlink" Target="https://unchainedrobotics.de/produkte/roboter/mobile-roboter/amr/innok-robotics-induros" TargetMode="External"/><Relationship Id="rId3" Type="http://schemas.openxmlformats.org/officeDocument/2006/relationships/hyperlink" Target="https://www.amazon.de/BrosTrend-WiFi-USB-Adapter-5dBi-Antennen/dp/B09TKG3NMY" TargetMode="External"/><Relationship Id="rId7" Type="http://schemas.openxmlformats.org/officeDocument/2006/relationships/hyperlink" Target="https://asia.doosanequipment.com/en/technology-innovation/conceptx/overview" TargetMode="External"/><Relationship Id="rId2" Type="http://schemas.openxmlformats.org/officeDocument/2006/relationships/hyperlink" Target="https://www.reichelt.de/de/de/industrial-lte-router-gps-wlan-mil-ur75l04eugw-p305569.html?PROVID=2788&amp;gclid=Cj0KCQjw7uSkBhDGARIsAMCZNJvWoT-urakJsYe6tfXxCDCSm-GmOzcUW50V3z2GZaSs34gNheodVIQaAv8jEALw_wcB&amp;&amp;r=1" TargetMode="External"/><Relationship Id="rId1" Type="http://schemas.openxmlformats.org/officeDocument/2006/relationships/slideLayout" Target="../slideLayouts/slideLayout28.xml"/><Relationship Id="rId6" Type="http://schemas.openxmlformats.org/officeDocument/2006/relationships/hyperlink" Target="https://www.brokk.com/us/product/brokk-170/" TargetMode="External"/><Relationship Id="rId11" Type="http://schemas.openxmlformats.org/officeDocument/2006/relationships/image" Target="../media/image8.gif"/><Relationship Id="rId5" Type="http://schemas.openxmlformats.org/officeDocument/2006/relationships/hyperlink" Target="https://www.tandfonline.com/doi/full/10.1080/25726668.2020.1838110" TargetMode="External"/><Relationship Id="rId10" Type="http://schemas.openxmlformats.org/officeDocument/2006/relationships/image" Target="../media/image34.png"/><Relationship Id="rId4" Type="http://schemas.openxmlformats.org/officeDocument/2006/relationships/hyperlink" Target="https://store-images.s-microsoft.com/image/apps.9320.35167414-deb9-46bd-9f5c-d7e7c7a10e98.80b6f7f2-3ecd-476c-936a-651f46b8f318.3ce34282-1278-40b3-8ee0-64a6ed676320" TargetMode="External"/><Relationship Id="rId9" Type="http://schemas.openxmlformats.org/officeDocument/2006/relationships/hyperlink" Target="https://5g-industry-campus.com/infrastructure/" TargetMode="Externa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8.xml"/><Relationship Id="rId7" Type="http://schemas.openxmlformats.org/officeDocument/2006/relationships/image" Target="../media/image8.gif"/><Relationship Id="rId2" Type="http://schemas.openxmlformats.org/officeDocument/2006/relationships/tags" Target="../tags/tag67.xml"/><Relationship Id="rId1" Type="http://schemas.openxmlformats.org/officeDocument/2006/relationships/vmlDrawing" Target="../drawings/vmlDrawing67.vml"/><Relationship Id="rId6" Type="http://schemas.openxmlformats.org/officeDocument/2006/relationships/image" Target="../media/image34.png"/><Relationship Id="rId5" Type="http://schemas.openxmlformats.org/officeDocument/2006/relationships/image" Target="../media/image1.emf"/><Relationship Id="rId4" Type="http://schemas.openxmlformats.org/officeDocument/2006/relationships/oleObject" Target="../embeddings/oleObject67.bin"/></Relationships>
</file>

<file path=ppt/slides/_rels/slide3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4.xml"/><Relationship Id="rId7" Type="http://schemas.openxmlformats.org/officeDocument/2006/relationships/image" Target="../media/image7.png"/><Relationship Id="rId2" Type="http://schemas.openxmlformats.org/officeDocument/2006/relationships/tags" Target="../tags/tag68.xml"/><Relationship Id="rId1" Type="http://schemas.openxmlformats.org/officeDocument/2006/relationships/vmlDrawing" Target="../drawings/vmlDrawing68.vml"/><Relationship Id="rId6" Type="http://schemas.openxmlformats.org/officeDocument/2006/relationships/image" Target="../media/image35.png"/><Relationship Id="rId5" Type="http://schemas.openxmlformats.org/officeDocument/2006/relationships/image" Target="../media/image1.emf"/><Relationship Id="rId4" Type="http://schemas.openxmlformats.org/officeDocument/2006/relationships/oleObject" Target="../embeddings/oleObject68.bin"/></Relationships>
</file>

<file path=ppt/slides/_rels/slide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9.xml"/><Relationship Id="rId7" Type="http://schemas.openxmlformats.org/officeDocument/2006/relationships/image" Target="../media/image7.png"/><Relationship Id="rId2" Type="http://schemas.openxmlformats.org/officeDocument/2006/relationships/tags" Target="../tags/tag34.xml"/><Relationship Id="rId1" Type="http://schemas.openxmlformats.org/officeDocument/2006/relationships/vmlDrawing" Target="../drawings/vmlDrawing34.vml"/><Relationship Id="rId6" Type="http://schemas.openxmlformats.org/officeDocument/2006/relationships/image" Target="../media/image1.emf"/><Relationship Id="rId5" Type="http://schemas.openxmlformats.org/officeDocument/2006/relationships/oleObject" Target="../embeddings/oleObject34.bin"/><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9.xml"/><Relationship Id="rId7" Type="http://schemas.openxmlformats.org/officeDocument/2006/relationships/image" Target="../media/image7.png"/><Relationship Id="rId2" Type="http://schemas.openxmlformats.org/officeDocument/2006/relationships/tags" Target="../tags/tag35.xml"/><Relationship Id="rId1" Type="http://schemas.openxmlformats.org/officeDocument/2006/relationships/vmlDrawing" Target="../drawings/vmlDrawing35.vml"/><Relationship Id="rId6" Type="http://schemas.openxmlformats.org/officeDocument/2006/relationships/image" Target="../media/image1.emf"/><Relationship Id="rId5" Type="http://schemas.openxmlformats.org/officeDocument/2006/relationships/oleObject" Target="../embeddings/oleObject35.bin"/><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9.xml"/><Relationship Id="rId7" Type="http://schemas.openxmlformats.org/officeDocument/2006/relationships/image" Target="../media/image7.png"/><Relationship Id="rId2" Type="http://schemas.openxmlformats.org/officeDocument/2006/relationships/tags" Target="../tags/tag36.xml"/><Relationship Id="rId1" Type="http://schemas.openxmlformats.org/officeDocument/2006/relationships/vmlDrawing" Target="../drawings/vmlDrawing36.vml"/><Relationship Id="rId6" Type="http://schemas.openxmlformats.org/officeDocument/2006/relationships/image" Target="../media/image1.emf"/><Relationship Id="rId5" Type="http://schemas.openxmlformats.org/officeDocument/2006/relationships/oleObject" Target="../embeddings/oleObject36.bin"/><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slideLayout" Target="../slideLayouts/slideLayout19.xml"/><Relationship Id="rId7" Type="http://schemas.openxmlformats.org/officeDocument/2006/relationships/image" Target="../media/image7.png"/><Relationship Id="rId2" Type="http://schemas.openxmlformats.org/officeDocument/2006/relationships/tags" Target="../tags/tag37.xml"/><Relationship Id="rId1" Type="http://schemas.openxmlformats.org/officeDocument/2006/relationships/vmlDrawing" Target="../drawings/vmlDrawing37.vml"/><Relationship Id="rId6" Type="http://schemas.openxmlformats.org/officeDocument/2006/relationships/image" Target="../media/image1.emf"/><Relationship Id="rId5" Type="http://schemas.openxmlformats.org/officeDocument/2006/relationships/oleObject" Target="../embeddings/oleObject37.bin"/><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6.xml"/><Relationship Id="rId7" Type="http://schemas.openxmlformats.org/officeDocument/2006/relationships/image" Target="../media/image9.png"/><Relationship Id="rId2" Type="http://schemas.openxmlformats.org/officeDocument/2006/relationships/tags" Target="../tags/tag38.xml"/><Relationship Id="rId1" Type="http://schemas.openxmlformats.org/officeDocument/2006/relationships/vmlDrawing" Target="../drawings/vmlDrawing38.vml"/><Relationship Id="rId6" Type="http://schemas.openxmlformats.org/officeDocument/2006/relationships/image" Target="../media/image1.emf"/><Relationship Id="rId5" Type="http://schemas.openxmlformats.org/officeDocument/2006/relationships/oleObject" Target="../embeddings/oleObject38.bin"/><Relationship Id="rId4" Type="http://schemas.openxmlformats.org/officeDocument/2006/relationships/notesSlide" Target="../notesSlides/notesSlide8.xml"/><Relationship Id="rId9" Type="http://schemas.openxmlformats.org/officeDocument/2006/relationships/image" Target="../media/image8.gif"/></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16.xml"/><Relationship Id="rId7" Type="http://schemas.openxmlformats.org/officeDocument/2006/relationships/image" Target="../media/image10.png"/><Relationship Id="rId2" Type="http://schemas.openxmlformats.org/officeDocument/2006/relationships/tags" Target="../tags/tag39.xml"/><Relationship Id="rId1" Type="http://schemas.openxmlformats.org/officeDocument/2006/relationships/vmlDrawing" Target="../drawings/vmlDrawing39.vml"/><Relationship Id="rId6" Type="http://schemas.openxmlformats.org/officeDocument/2006/relationships/image" Target="../media/image1.emf"/><Relationship Id="rId5" Type="http://schemas.openxmlformats.org/officeDocument/2006/relationships/oleObject" Target="../embeddings/oleObject39.bin"/><Relationship Id="rId4" Type="http://schemas.openxmlformats.org/officeDocument/2006/relationships/notesSlide" Target="../notesSlides/notesSlide9.xml"/><Relationship Id="rId9"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xmlns="" id="{4B23A4EC-E6FD-4AAF-90B4-44785B1F1532}"/>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753" name="think-cell Folie" r:id="rId5" imgW="344" imgH="345" progId="TCLayout.ActiveDocument.1">
                  <p:embed/>
                </p:oleObj>
              </mc:Choice>
              <mc:Fallback>
                <p:oleObj name="think-cell Folie" r:id="rId5" imgW="344" imgH="345" progId="TCLayout.ActiveDocument.1">
                  <p:embed/>
                  <p:pic>
                    <p:nvPicPr>
                      <p:cNvPr id="6" name="Objekt 5" hidden="1">
                        <a:extLst>
                          <a:ext uri="{FF2B5EF4-FFF2-40B4-BE49-F238E27FC236}">
                            <a16:creationId xmlns:a16="http://schemas.microsoft.com/office/drawing/2014/main" xmlns="" id="{4B23A4EC-E6FD-4AAF-90B4-44785B1F153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5" name="Textplatzhalter 4">
            <a:extLst>
              <a:ext uri="{FF2B5EF4-FFF2-40B4-BE49-F238E27FC236}">
                <a16:creationId xmlns:a16="http://schemas.microsoft.com/office/drawing/2014/main" xmlns="" id="{609A6212-948B-4F5F-9BEF-32E5083283C8}"/>
              </a:ext>
            </a:extLst>
          </p:cNvPr>
          <p:cNvSpPr>
            <a:spLocks noGrp="1"/>
          </p:cNvSpPr>
          <p:nvPr>
            <p:ph type="body" sz="quarter" idx="11"/>
          </p:nvPr>
        </p:nvSpPr>
        <p:spPr>
          <a:xfrm>
            <a:off x="478198" y="1999174"/>
            <a:ext cx="7418002" cy="3256982"/>
          </a:xfrm>
        </p:spPr>
        <p:txBody>
          <a:bodyPr/>
          <a:lstStyle/>
          <a:p>
            <a:pPr lvl="0"/>
            <a:r>
              <a:rPr lang="de-DE" dirty="0"/>
              <a:t>Luiza Souza Sim</a:t>
            </a:r>
            <a:r>
              <a:rPr lang="pt-BR" dirty="0"/>
              <a:t>ões</a:t>
            </a:r>
            <a:endParaRPr lang="de-DE" dirty="0"/>
          </a:p>
          <a:p>
            <a:pPr lvl="1"/>
            <a:r>
              <a:rPr lang="de-DE" dirty="0"/>
              <a:t>—</a:t>
            </a:r>
            <a:endParaRPr lang="de-DE" sz="1000" dirty="0"/>
          </a:p>
          <a:p>
            <a:pPr lvl="2"/>
            <a:r>
              <a:rPr lang="en-US" b="0" i="0" dirty="0">
                <a:effectLst/>
                <a:latin typeface="Arial" panose="020B0604020202020204" pitchFamily="34" charset="0"/>
              </a:rPr>
              <a:t>Validation of remote-control use cases for construction and mining robots via 5G</a:t>
            </a:r>
          </a:p>
          <a:p>
            <a:pPr lvl="0"/>
            <a:endParaRPr lang="de-DE" dirty="0"/>
          </a:p>
          <a:p>
            <a:pPr lvl="1">
              <a:lnSpc>
                <a:spcPct val="100000"/>
              </a:lnSpc>
            </a:pPr>
            <a:r>
              <a:rPr lang="de-DE" dirty="0"/>
              <a:t>—</a:t>
            </a:r>
            <a:endParaRPr lang="en-US" b="0" i="0" dirty="0">
              <a:effectLst/>
              <a:latin typeface="Arial" panose="020B0604020202020204" pitchFamily="34" charset="0"/>
            </a:endParaRPr>
          </a:p>
          <a:p>
            <a:pPr lvl="0"/>
            <a:r>
              <a:rPr lang="pt-BR" dirty="0"/>
              <a:t>Supervisor: Profa. Dra. Ana Isabela Araújo Cunha </a:t>
            </a:r>
          </a:p>
          <a:p>
            <a:pPr lvl="0"/>
            <a:r>
              <a:rPr lang="pt-BR" dirty="0"/>
              <a:t>Co-supervisor: M.Sc. Sarah Schmitt</a:t>
            </a:r>
            <a:endParaRPr lang="de-DE" dirty="0"/>
          </a:p>
        </p:txBody>
      </p:sp>
      <p:pic>
        <p:nvPicPr>
          <p:cNvPr id="1028" name="Picture 4" descr="UFBA no Colégio da Polícia Militar – Dendezeiros, Bahia | Kids Save Lives  Brasil">
            <a:extLst>
              <a:ext uri="{FF2B5EF4-FFF2-40B4-BE49-F238E27FC236}">
                <a16:creationId xmlns:a16="http://schemas.microsoft.com/office/drawing/2014/main" xmlns="" id="{49C018AA-3F73-A5CC-D80D-270CE8643E2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 UFBA | Brands of the World™ | Download vector logos and logotypes">
            <a:extLst>
              <a:ext uri="{FF2B5EF4-FFF2-40B4-BE49-F238E27FC236}">
                <a16:creationId xmlns:a16="http://schemas.microsoft.com/office/drawing/2014/main" xmlns="" id="{3EF973B9-5044-D489-6046-1E4C01A4A9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2">
            <a:extLst>
              <a:ext uri="{FF2B5EF4-FFF2-40B4-BE49-F238E27FC236}">
                <a16:creationId xmlns:a16="http://schemas.microsoft.com/office/drawing/2014/main" xmlns="" id="{99C68073-2F03-185F-E2A2-AE5C6FA4B2B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Fußzeilenplatzhalter 3">
            <a:extLst>
              <a:ext uri="{FF2B5EF4-FFF2-40B4-BE49-F238E27FC236}">
                <a16:creationId xmlns:a16="http://schemas.microsoft.com/office/drawing/2014/main" xmlns="" id="{1017CBA1-E838-6785-A516-CD1242AD863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Slide Number Placeholder 13">
            <a:extLst>
              <a:ext uri="{FF2B5EF4-FFF2-40B4-BE49-F238E27FC236}">
                <a16:creationId xmlns:a16="http://schemas.microsoft.com/office/drawing/2014/main" xmlns="" id="{9D66D9C4-75D0-17FC-0610-4E8B76163C68}"/>
              </a:ext>
            </a:extLst>
          </p:cNvPr>
          <p:cNvSpPr txBox="1">
            <a:spLocks/>
          </p:cNvSpPr>
          <p:nvPr/>
        </p:nvSpPr>
        <p:spPr>
          <a:xfrm>
            <a:off x="656276" y="6446123"/>
            <a:ext cx="408932" cy="123112"/>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81EE41-304C-41C3-8185-350F2275D756}" type="slidenum">
              <a:rPr lang="de-DE" sz="800" smtClean="0"/>
              <a:pPr/>
              <a:t>1</a:t>
            </a:fld>
            <a:r>
              <a:rPr lang="de-DE" sz="800"/>
              <a:t> </a:t>
            </a:r>
            <a:endParaRPr lang="de-DE" sz="800" dirty="0"/>
          </a:p>
        </p:txBody>
      </p:sp>
    </p:spTree>
    <p:extLst>
      <p:ext uri="{BB962C8B-B14F-4D97-AF65-F5344CB8AC3E}">
        <p14:creationId xmlns:p14="http://schemas.microsoft.com/office/powerpoint/2010/main" val="2759206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xmlns="" id="{0CCF772E-B200-4A5A-A523-AC73A3B0B1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0969" name="think-cell Folie" r:id="rId5" imgW="344" imgH="345" progId="TCLayout.ActiveDocument.1">
                  <p:embed/>
                </p:oleObj>
              </mc:Choice>
              <mc:Fallback>
                <p:oleObj name="think-cell Folie" r:id="rId5" imgW="344" imgH="345" progId="TCLayout.ActiveDocument.1">
                  <p:embed/>
                  <p:pic>
                    <p:nvPicPr>
                      <p:cNvPr id="8" name="Objekt 7" hidden="1">
                        <a:extLst>
                          <a:ext uri="{FF2B5EF4-FFF2-40B4-BE49-F238E27FC236}">
                            <a16:creationId xmlns:a16="http://schemas.microsoft.com/office/drawing/2014/main" xmlns="" id="{0CCF772E-B200-4A5A-A523-AC73A3B0B1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xmlns="" id="{A084D317-82FF-4C40-AE4D-3B5721D6CFCD}"/>
              </a:ext>
            </a:extLst>
          </p:cNvPr>
          <p:cNvGraphicFramePr>
            <a:graphicFrameLocks noGrp="1"/>
          </p:cNvGraphicFramePr>
          <p:nvPr>
            <p:extLst>
              <p:ext uri="{D42A27DB-BD31-4B8C-83A1-F6EECF244321}">
                <p14:modId xmlns:p14="http://schemas.microsoft.com/office/powerpoint/2010/main" val="3765359515"/>
              </p:ext>
            </p:extLst>
          </p:nvPr>
        </p:nvGraphicFramePr>
        <p:xfrm>
          <a:off x="479426" y="1700215"/>
          <a:ext cx="11233150" cy="2564040"/>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xmlns="" val="20000"/>
                    </a:ext>
                  </a:extLst>
                </a:gridCol>
                <a:gridCol w="10816995">
                  <a:extLst>
                    <a:ext uri="{9D8B030D-6E8A-4147-A177-3AD203B41FA5}">
                      <a16:colId xmlns:a16="http://schemas.microsoft.com/office/drawing/2014/main" xmlns=""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xmlns=""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p:sp>
        <p:nvSpPr>
          <p:cNvPr id="11" name="Title 10">
            <a:extLst>
              <a:ext uri="{FF2B5EF4-FFF2-40B4-BE49-F238E27FC236}">
                <a16:creationId xmlns:a16="http://schemas.microsoft.com/office/drawing/2014/main" xmlns=""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xmlns="" id="{A03FA414-1BE2-C135-3DB3-84686C38D4D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9D0AB137-FEB2-549A-705D-5FE1DEB608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xmlns="" id="{CC684FB6-FCC9-63BF-C424-5AD7E6B9B98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xmlns="" id="{E6E255D9-3E33-8A88-28A4-CEDF1BD6471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xmlns="" id="{707EAB67-DF08-BD08-735C-FF9C0BEA307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10</a:t>
            </a:fld>
            <a:r>
              <a:rPr lang="de-DE" sz="800" dirty="0"/>
              <a:t> </a:t>
            </a:r>
          </a:p>
        </p:txBody>
      </p:sp>
    </p:spTree>
    <p:extLst>
      <p:ext uri="{BB962C8B-B14F-4D97-AF65-F5344CB8AC3E}">
        <p14:creationId xmlns:p14="http://schemas.microsoft.com/office/powerpoint/2010/main" val="2743164908"/>
      </p:ext>
    </p:extLst>
  </p:cSld>
  <p:clrMapOvr>
    <a:masterClrMapping/>
  </p:clrMapOvr>
  <p:transition>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1993"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a:xfrm>
            <a:off x="479425" y="395588"/>
            <a:ext cx="11233150" cy="406265"/>
          </a:xfrm>
        </p:spPr>
        <p:txBody>
          <a:bodyPr/>
          <a:lstStyle/>
          <a:p>
            <a:r>
              <a:rPr lang="de-DE" dirty="0"/>
              <a:t>Definition of the Study Problem</a:t>
            </a:r>
          </a:p>
        </p:txBody>
      </p:sp>
      <p:sp>
        <p:nvSpPr>
          <p:cNvPr id="11" name="Textplatzhalter 10">
            <a:extLst>
              <a:ext uri="{FF2B5EF4-FFF2-40B4-BE49-F238E27FC236}">
                <a16:creationId xmlns:a16="http://schemas.microsoft.com/office/drawing/2014/main" xmlns="" id="{0FF3CD05-5412-4A5D-98D6-F5796119A533}"/>
              </a:ext>
            </a:extLst>
          </p:cNvPr>
          <p:cNvSpPr>
            <a:spLocks noGrp="1"/>
          </p:cNvSpPr>
          <p:nvPr>
            <p:ph type="body" sz="quarter" idx="13"/>
          </p:nvPr>
        </p:nvSpPr>
        <p:spPr>
          <a:xfrm>
            <a:off x="479425" y="778321"/>
            <a:ext cx="11233150" cy="319318"/>
          </a:xfrm>
        </p:spPr>
        <p:txBody>
          <a:bodyPr/>
          <a:lstStyle/>
          <a:p>
            <a:r>
              <a:rPr lang="de-DE" dirty="0">
                <a:solidFill>
                  <a:srgbClr val="669DB2"/>
                </a:solidFill>
              </a:rPr>
              <a:t>Key objectives</a:t>
            </a:r>
            <a:endParaRPr lang="en-US" dirty="0">
              <a:solidFill>
                <a:srgbClr val="669DB2"/>
              </a:solidFill>
            </a:endParaRPr>
          </a:p>
        </p:txBody>
      </p:sp>
      <p:sp>
        <p:nvSpPr>
          <p:cNvPr id="16" name="Rectangle 15">
            <a:extLst>
              <a:ext uri="{FF2B5EF4-FFF2-40B4-BE49-F238E27FC236}">
                <a16:creationId xmlns:a16="http://schemas.microsoft.com/office/drawing/2014/main" xmlns="" id="{5B059B6D-DB71-0E9F-9288-483996F79F28}"/>
              </a:ext>
            </a:extLst>
          </p:cNvPr>
          <p:cNvSpPr/>
          <p:nvPr/>
        </p:nvSpPr>
        <p:spPr>
          <a:xfrm>
            <a:off x="447675" y="1628800"/>
            <a:ext cx="11264900" cy="4202618"/>
          </a:xfrm>
          <a:prstGeom prst="rect">
            <a:avLst/>
          </a:prstGeom>
          <a:noFill/>
        </p:spPr>
      </p:sp>
      <p:sp>
        <p:nvSpPr>
          <p:cNvPr id="17" name="Freeform: Shape 16">
            <a:extLst>
              <a:ext uri="{FF2B5EF4-FFF2-40B4-BE49-F238E27FC236}">
                <a16:creationId xmlns:a16="http://schemas.microsoft.com/office/drawing/2014/main" xmlns="" id="{0B4B5AA3-346F-79FF-5CC1-3BB9DF3005C7}"/>
              </a:ext>
            </a:extLst>
          </p:cNvPr>
          <p:cNvSpPr/>
          <p:nvPr/>
        </p:nvSpPr>
        <p:spPr>
          <a:xfrm>
            <a:off x="44905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0 w 2681464"/>
              <a:gd name="connsiteY5"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464" h="2145171">
                <a:moveTo>
                  <a:pt x="0" y="0"/>
                </a:moveTo>
                <a:lnTo>
                  <a:pt x="2145171" y="0"/>
                </a:lnTo>
                <a:lnTo>
                  <a:pt x="2681464" y="1072586"/>
                </a:lnTo>
                <a:lnTo>
                  <a:pt x="2145171" y="2145171"/>
                </a:lnTo>
                <a:lnTo>
                  <a:pt x="0" y="2145171"/>
                </a:lnTo>
                <a:lnTo>
                  <a:pt x="0" y="0"/>
                </a:lnTo>
                <a:close/>
              </a:path>
            </a:pathLst>
          </a:custGeom>
          <a:solidFill>
            <a:schemeClr val="accent1"/>
          </a:solidFill>
          <a:ln w="50800">
            <a:solidFill>
              <a:schemeClr val="bg1"/>
            </a:solidFill>
          </a:ln>
          <a:effectLst/>
        </p:spPr>
        <p:style>
          <a:lnRef idx="0">
            <a:scrgbClr r="0" g="0" b="0"/>
          </a:lnRef>
          <a:fillRef idx="3">
            <a:scrgbClr r="0" g="0" b="0"/>
          </a:fillRef>
          <a:effectRef idx="2">
            <a:scrgbClr r="0" g="0" b="0"/>
          </a:effectRef>
          <a:fontRef idx="minor">
            <a:schemeClr val="lt1"/>
          </a:fontRef>
        </p:style>
        <p:txBody>
          <a:bodyPr spcFirstLastPara="0" vert="horz" wrap="square" lIns="396000" tIns="0" rIns="646530" bIns="3600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Conduct a bibliographic review of existing works on the subject.</a:t>
            </a:r>
            <a:endParaRPr lang="en-US" sz="1400" b="0" kern="1200" dirty="0">
              <a:latin typeface="Frutiger LT Com 65 Bold" panose="020B0803030504020204" pitchFamily="34" charset="0"/>
            </a:endParaRPr>
          </a:p>
        </p:txBody>
      </p:sp>
      <p:sp>
        <p:nvSpPr>
          <p:cNvPr id="18" name="Freeform: Shape 17">
            <a:extLst>
              <a:ext uri="{FF2B5EF4-FFF2-40B4-BE49-F238E27FC236}">
                <a16:creationId xmlns:a16="http://schemas.microsoft.com/office/drawing/2014/main" xmlns="" id="{46FA602B-117A-000D-ADD3-BD20BD556D56}"/>
              </a:ext>
            </a:extLst>
          </p:cNvPr>
          <p:cNvSpPr/>
          <p:nvPr/>
        </p:nvSpPr>
        <p:spPr>
          <a:xfrm>
            <a:off x="25954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2"/>
          </a:solidFill>
          <a:ln w="50800">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864000" tIns="0" rIns="468000" bIns="35560" numCol="1" spcCol="1270" anchor="ctr" anchorCtr="0">
            <a:noAutofit/>
          </a:bodyPr>
          <a:lstStyle/>
          <a:p>
            <a:pPr lvl="0">
              <a:defRPr/>
            </a:pPr>
            <a:r>
              <a:rPr lang="en-US" sz="1400" dirty="0">
                <a:solidFill>
                  <a:schemeClr val="bg1"/>
                </a:solidFill>
              </a:rPr>
              <a:t>Write a detailed description of the Use Cases and Network Setup. </a:t>
            </a:r>
          </a:p>
        </p:txBody>
      </p:sp>
      <p:sp>
        <p:nvSpPr>
          <p:cNvPr id="19" name="Freeform: Shape 18">
            <a:extLst>
              <a:ext uri="{FF2B5EF4-FFF2-40B4-BE49-F238E27FC236}">
                <a16:creationId xmlns:a16="http://schemas.microsoft.com/office/drawing/2014/main" xmlns="" id="{F358FD0F-D7EB-EE65-E030-A9634B35F8F2}"/>
              </a:ext>
            </a:extLst>
          </p:cNvPr>
          <p:cNvSpPr/>
          <p:nvPr/>
        </p:nvSpPr>
        <p:spPr>
          <a:xfrm>
            <a:off x="4741956"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3"/>
          </a:solidFill>
          <a:ln w="50800">
            <a:solidFill>
              <a:schemeClr val="bg1"/>
            </a:solidFill>
          </a:ln>
          <a:effectLst/>
        </p:spPr>
        <p:style>
          <a:lnRef idx="0">
            <a:schemeClr val="lt1">
              <a:hueOff val="0"/>
              <a:satOff val="0"/>
              <a:lumOff val="0"/>
              <a:alphaOff val="0"/>
            </a:schemeClr>
          </a:lnRef>
          <a:fillRef idx="3">
            <a:schemeClr val="accent4">
              <a:hueOff val="0"/>
              <a:satOff val="0"/>
              <a:lumOff val="0"/>
              <a:alphaOff val="0"/>
            </a:schemeClr>
          </a:fillRef>
          <a:effectRef idx="2">
            <a:scrgbClr r="0" g="0" b="0"/>
          </a:effectRef>
          <a:fontRef idx="minor">
            <a:schemeClr val="lt1"/>
          </a:fontRef>
        </p:style>
        <p:txBody>
          <a:bodyPr spcFirstLastPara="0" vert="horz" wrap="square" lIns="864000" tIns="0" rIns="540000" bIns="35560" numCol="1" spcCol="1270" anchor="ctr" anchorCtr="0">
            <a:noAutofit/>
          </a:bodyPr>
          <a:lstStyle/>
          <a:p>
            <a:pPr lvl="0" defTabSz="622300">
              <a:lnSpc>
                <a:spcPct val="110000"/>
              </a:lnSpc>
              <a:spcBef>
                <a:spcPct val="0"/>
              </a:spcBef>
              <a:spcAft>
                <a:spcPct val="35000"/>
              </a:spcAft>
            </a:pPr>
            <a:r>
              <a:rPr lang="en-US" sz="1400" dirty="0">
                <a:solidFill>
                  <a:prstClr val="white"/>
                </a:solidFill>
              </a:rPr>
              <a:t>Create and plan a setup for 5G applications in the Construction and Mining sections.</a:t>
            </a:r>
            <a:endParaRPr lang="en-US" sz="1400" dirty="0">
              <a:latin typeface="Frutiger LT Com 65 Bold" panose="020B0803030504020204" pitchFamily="34" charset="0"/>
            </a:endParaRPr>
          </a:p>
        </p:txBody>
      </p:sp>
      <p:sp>
        <p:nvSpPr>
          <p:cNvPr id="20" name="Freeform: Shape 19">
            <a:extLst>
              <a:ext uri="{FF2B5EF4-FFF2-40B4-BE49-F238E27FC236}">
                <a16:creationId xmlns:a16="http://schemas.microsoft.com/office/drawing/2014/main" xmlns="" id="{4E7C35A8-6BF3-3061-E94B-417F0C4863C5}"/>
              </a:ext>
            </a:extLst>
          </p:cNvPr>
          <p:cNvSpPr/>
          <p:nvPr/>
        </p:nvSpPr>
        <p:spPr>
          <a:xfrm>
            <a:off x="68888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4"/>
          </a:solidFill>
          <a:ln w="50800">
            <a:solidFill>
              <a:schemeClr val="bg1"/>
            </a:solidFill>
          </a:ln>
          <a:effectLst/>
        </p:spPr>
        <p:style>
          <a:lnRef idx="0">
            <a:schemeClr val="lt1">
              <a:hueOff val="0"/>
              <a:satOff val="0"/>
              <a:lumOff val="0"/>
              <a:alphaOff val="0"/>
            </a:schemeClr>
          </a:lnRef>
          <a:fillRef idx="3">
            <a:schemeClr val="accent5">
              <a:hueOff val="0"/>
              <a:satOff val="0"/>
              <a:lumOff val="0"/>
              <a:alphaOff val="0"/>
            </a:schemeClr>
          </a:fillRef>
          <a:effectRef idx="2">
            <a:scrgbClr r="0" g="0" b="0"/>
          </a:effectRef>
          <a:fontRef idx="minor">
            <a:schemeClr val="lt1"/>
          </a:fontRef>
        </p:style>
        <p:txBody>
          <a:bodyPr spcFirstLastPara="0" vert="horz" wrap="square" lIns="864000" tIns="288000" rIns="612000" bIns="35560" numCol="1" spcCol="1270" anchor="ctr" anchorCtr="0">
            <a:noAutofit/>
          </a:bodyPr>
          <a:lstStyle/>
          <a:p>
            <a:pPr lvl="0" defTabSz="622300">
              <a:lnSpc>
                <a:spcPct val="110000"/>
              </a:lnSpc>
              <a:spcBef>
                <a:spcPct val="0"/>
              </a:spcBef>
              <a:spcAft>
                <a:spcPct val="35000"/>
              </a:spcAft>
            </a:pPr>
            <a:r>
              <a:rPr lang="en-US" sz="1400" dirty="0">
                <a:solidFill>
                  <a:prstClr val="white"/>
                </a:solidFill>
              </a:rPr>
              <a:t>Set up a test plan to assess the 5G network performance and suitability (measurement methods).</a:t>
            </a:r>
            <a:endParaRPr lang="en-US" sz="1400" dirty="0"/>
          </a:p>
          <a:p>
            <a:pPr marL="180000" lvl="1" indent="-180000" defTabSz="622300">
              <a:lnSpc>
                <a:spcPct val="110000"/>
              </a:lnSpc>
              <a:spcBef>
                <a:spcPct val="0"/>
              </a:spcBef>
              <a:spcAft>
                <a:spcPct val="15000"/>
              </a:spcAft>
              <a:buClr>
                <a:schemeClr val="bg1"/>
              </a:buClr>
              <a:buSzPct val="100000"/>
              <a:buFont typeface="Wingdings" panose="05000000000000000000" pitchFamily="2" charset="2"/>
              <a:buNone/>
              <a:tabLst/>
            </a:pPr>
            <a:endParaRPr lang="en-US" sz="1400" kern="1200" dirty="0">
              <a:solidFill>
                <a:schemeClr val="bg1"/>
              </a:solidFill>
            </a:endParaRPr>
          </a:p>
        </p:txBody>
      </p:sp>
      <p:sp>
        <p:nvSpPr>
          <p:cNvPr id="21" name="Freeform: Shape 20">
            <a:extLst>
              <a:ext uri="{FF2B5EF4-FFF2-40B4-BE49-F238E27FC236}">
                <a16:creationId xmlns:a16="http://schemas.microsoft.com/office/drawing/2014/main" xmlns="" id="{C74DAF27-7D52-AA2A-5F51-51B39A35D29D}"/>
              </a:ext>
            </a:extLst>
          </p:cNvPr>
          <p:cNvSpPr/>
          <p:nvPr/>
        </p:nvSpPr>
        <p:spPr>
          <a:xfrm>
            <a:off x="903111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5"/>
          </a:solidFill>
          <a:ln w="50800">
            <a:solidFill>
              <a:schemeClr val="bg1"/>
            </a:solidFill>
          </a:ln>
          <a:effectLst/>
        </p:spPr>
        <p:style>
          <a:lnRef idx="0">
            <a:schemeClr val="lt1">
              <a:hueOff val="0"/>
              <a:satOff val="0"/>
              <a:lumOff val="0"/>
              <a:alphaOff val="0"/>
            </a:schemeClr>
          </a:lnRef>
          <a:fillRef idx="3">
            <a:schemeClr val="accent3">
              <a:hueOff val="0"/>
              <a:satOff val="0"/>
              <a:lumOff val="0"/>
              <a:alphaOff val="0"/>
            </a:schemeClr>
          </a:fillRef>
          <a:effectRef idx="2">
            <a:scrgbClr r="0" g="0" b="0"/>
          </a:effectRef>
          <a:fontRef idx="minor">
            <a:schemeClr val="lt1"/>
          </a:fontRef>
        </p:style>
        <p:txBody>
          <a:bodyPr spcFirstLastPara="0" vert="horz" wrap="square" lIns="864000" tIns="0" rIns="360000" bIns="3556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Validate the work and data extracted in different scenarios</a:t>
            </a:r>
            <a:endParaRPr lang="en-US" sz="1400" b="0" kern="1200" dirty="0"/>
          </a:p>
        </p:txBody>
      </p:sp>
      <p:pic>
        <p:nvPicPr>
          <p:cNvPr id="3" name="Picture 2" descr="UFBA no Colégio da Polícia Militar – Dendezeiros, Bahia | Kids Save Lives  Brasil">
            <a:extLst>
              <a:ext uri="{FF2B5EF4-FFF2-40B4-BE49-F238E27FC236}">
                <a16:creationId xmlns:a16="http://schemas.microsoft.com/office/drawing/2014/main" xmlns="" id="{79B82779-D911-469F-85A7-786468374973}"/>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D23DAEC1-23CA-3C6D-9FC1-42BB43EF78B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xmlns="" id="{61EC5B46-E20D-DB94-2B31-F71A0DE75544}"/>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xmlns="" id="{B79AD96C-D184-8A51-B759-D4E8F04222FF}"/>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Slide Number Placeholder 13">
            <a:extLst>
              <a:ext uri="{FF2B5EF4-FFF2-40B4-BE49-F238E27FC236}">
                <a16:creationId xmlns:a16="http://schemas.microsoft.com/office/drawing/2014/main" xmlns="" id="{7F2FA515-EC55-DA18-7852-23A5A18EB0F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11</a:t>
            </a:fld>
            <a:r>
              <a:rPr lang="de-DE" sz="800" dirty="0"/>
              <a:t> </a:t>
            </a:r>
          </a:p>
        </p:txBody>
      </p:sp>
    </p:spTree>
    <p:extLst>
      <p:ext uri="{BB962C8B-B14F-4D97-AF65-F5344CB8AC3E}">
        <p14:creationId xmlns:p14="http://schemas.microsoft.com/office/powerpoint/2010/main" val="26335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1+#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1+#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1+#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xmlns="" id="{0CCF772E-B200-4A5A-A523-AC73A3B0B1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17" name="think-cell Folie" r:id="rId5" imgW="344" imgH="345" progId="TCLayout.ActiveDocument.1">
                  <p:embed/>
                </p:oleObj>
              </mc:Choice>
              <mc:Fallback>
                <p:oleObj name="think-cell Folie" r:id="rId5" imgW="344" imgH="345" progId="TCLayout.ActiveDocument.1">
                  <p:embed/>
                  <p:pic>
                    <p:nvPicPr>
                      <p:cNvPr id="8" name="Objekt 7" hidden="1">
                        <a:extLst>
                          <a:ext uri="{FF2B5EF4-FFF2-40B4-BE49-F238E27FC236}">
                            <a16:creationId xmlns:a16="http://schemas.microsoft.com/office/drawing/2014/main" xmlns="" id="{0CCF772E-B200-4A5A-A523-AC73A3B0B1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xmlns="" id="{A084D317-82FF-4C40-AE4D-3B5721D6CFCD}"/>
              </a:ext>
            </a:extLst>
          </p:cNvPr>
          <p:cNvGraphicFramePr>
            <a:graphicFrameLocks noGrp="1"/>
          </p:cNvGraphicFramePr>
          <p:nvPr>
            <p:extLst>
              <p:ext uri="{D42A27DB-BD31-4B8C-83A1-F6EECF244321}">
                <p14:modId xmlns:p14="http://schemas.microsoft.com/office/powerpoint/2010/main" val="3126555815"/>
              </p:ext>
            </p:extLst>
          </p:nvPr>
        </p:nvGraphicFramePr>
        <p:xfrm>
          <a:off x="479426" y="1700215"/>
          <a:ext cx="11233150" cy="2564040"/>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xmlns="" val="20000"/>
                    </a:ext>
                  </a:extLst>
                </a:gridCol>
                <a:gridCol w="10816995">
                  <a:extLst>
                    <a:ext uri="{9D8B030D-6E8A-4147-A177-3AD203B41FA5}">
                      <a16:colId xmlns:a16="http://schemas.microsoft.com/office/drawing/2014/main" xmlns=""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xmlns=""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p:sp>
        <p:nvSpPr>
          <p:cNvPr id="11" name="Title 10">
            <a:extLst>
              <a:ext uri="{FF2B5EF4-FFF2-40B4-BE49-F238E27FC236}">
                <a16:creationId xmlns:a16="http://schemas.microsoft.com/office/drawing/2014/main" xmlns=""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xmlns="" id="{62CB3F5D-8492-8F45-843D-F8A05699C9A2}"/>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F8909ECC-283F-0525-9157-43EC90A127A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xmlns="" id="{5D316D7E-9859-58A8-3661-98AD4E3DA69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xmlns="" id="{BB9AAEA1-AA43-7F00-299C-734EED07A52B}"/>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xmlns="" id="{C18949A4-55E1-7F88-E744-0755F4F13247}"/>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12</a:t>
            </a:fld>
            <a:r>
              <a:rPr lang="de-DE" sz="800" dirty="0"/>
              <a:t> </a:t>
            </a:r>
          </a:p>
        </p:txBody>
      </p:sp>
    </p:spTree>
    <p:extLst>
      <p:ext uri="{BB962C8B-B14F-4D97-AF65-F5344CB8AC3E}">
        <p14:creationId xmlns:p14="http://schemas.microsoft.com/office/powerpoint/2010/main" val="2649601853"/>
      </p:ext>
    </p:extLst>
  </p:cSld>
  <p:clrMapOvr>
    <a:masterClrMapping/>
  </p:clrMapOvr>
  <p:transition>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xmlns="" id="{6E1856BD-7911-43A4-1494-652D8A843F18}"/>
              </a:ext>
            </a:extLst>
          </p:cNvPr>
          <p:cNvGrpSpPr/>
          <p:nvPr/>
        </p:nvGrpSpPr>
        <p:grpSpPr>
          <a:xfrm>
            <a:off x="477838" y="1699724"/>
            <a:ext cx="5438775" cy="1152000"/>
            <a:chOff x="477838" y="1700213"/>
            <a:chExt cx="5438775" cy="1152000"/>
          </a:xfrm>
        </p:grpSpPr>
        <p:sp>
          <p:nvSpPr>
            <p:cNvPr id="19" name="Freihandform: Form 39">
              <a:extLst>
                <a:ext uri="{FF2B5EF4-FFF2-40B4-BE49-F238E27FC236}">
                  <a16:creationId xmlns:a16="http://schemas.microsoft.com/office/drawing/2014/main" xmlns="" id="{C0EF50FB-947C-E5FE-769A-6D8E6673C2E9}"/>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Pfeil: Fünfeck 30">
              <a:extLst>
                <a:ext uri="{FF2B5EF4-FFF2-40B4-BE49-F238E27FC236}">
                  <a16:creationId xmlns:a16="http://schemas.microsoft.com/office/drawing/2014/main" xmlns="" id="{B3234278-DC2F-211D-B0F9-CCCF5C59F6C8}"/>
                </a:ext>
              </a:extLst>
            </p:cNvPr>
            <p:cNvSpPr>
              <a:spLocks/>
            </p:cNvSpPr>
            <p:nvPr/>
          </p:nvSpPr>
          <p:spPr bwMode="gray">
            <a:xfrm>
              <a:off x="477838" y="1700213"/>
              <a:ext cx="1282868" cy="1152000"/>
            </a:xfrm>
            <a:prstGeom prst="homePlate">
              <a:avLst>
                <a:gd name="adj" fmla="val 279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Google Shape;7762;p147">
              <a:extLst>
                <a:ext uri="{FF2B5EF4-FFF2-40B4-BE49-F238E27FC236}">
                  <a16:creationId xmlns:a16="http://schemas.microsoft.com/office/drawing/2014/main" xmlns="" id="{D1A09F48-90D7-34F0-796B-177AC9B7577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1</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24" name="Google Shape;7766;p147">
              <a:extLst>
                <a:ext uri="{FF2B5EF4-FFF2-40B4-BE49-F238E27FC236}">
                  <a16:creationId xmlns:a16="http://schemas.microsoft.com/office/drawing/2014/main" xmlns="" id="{895F00AC-98BC-EEEF-A776-162FBB61F8E9}"/>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uRLLC</a:t>
              </a:r>
              <a:endParaRPr lang="de-DE" sz="1400" dirty="0">
                <a:solidFill>
                  <a:schemeClr val="bg1"/>
                </a:solidFill>
                <a:latin typeface="+mj-lt"/>
              </a:endParaRPr>
            </a:p>
            <a:p>
              <a:pPr marL="0" lvl="2" indent="0">
                <a:lnSpc>
                  <a:spcPct val="110000"/>
                </a:lnSpc>
                <a:spcBef>
                  <a:spcPts val="0"/>
                </a:spcBef>
                <a:buNone/>
              </a:pPr>
              <a:r>
                <a:rPr lang="en-US" sz="1400" dirty="0">
                  <a:solidFill>
                    <a:schemeClr val="bg1"/>
                  </a:solidFill>
                  <a:latin typeface="+mn-lt"/>
                </a:rPr>
                <a:t>Ultra-Reliable Low Latency Communication</a:t>
              </a:r>
              <a:endParaRPr lang="de-DE" sz="1400" dirty="0">
                <a:solidFill>
                  <a:schemeClr val="bg1"/>
                </a:solidFill>
                <a:latin typeface="+mn-lt"/>
              </a:endParaRPr>
            </a:p>
          </p:txBody>
        </p:sp>
      </p:grpSp>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4041"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Contextualization</a:t>
            </a:r>
            <a:endParaRPr lang="de-DE" dirty="0"/>
          </a:p>
        </p:txBody>
      </p:sp>
      <p:sp>
        <p:nvSpPr>
          <p:cNvPr id="11" name="Textplatzhalter 10">
            <a:extLst>
              <a:ext uri="{FF2B5EF4-FFF2-40B4-BE49-F238E27FC236}">
                <a16:creationId xmlns:a16="http://schemas.microsoft.com/office/drawing/2014/main" xmlns="" id="{0FF3CD05-5412-4A5D-98D6-F5796119A533}"/>
              </a:ext>
            </a:extLst>
          </p:cNvPr>
          <p:cNvSpPr>
            <a:spLocks noGrp="1"/>
          </p:cNvSpPr>
          <p:nvPr>
            <p:ph type="body" sz="quarter" idx="13"/>
          </p:nvPr>
        </p:nvSpPr>
        <p:spPr/>
        <p:txBody>
          <a:bodyPr/>
          <a:lstStyle/>
          <a:p>
            <a:r>
              <a:rPr lang="de-DE" dirty="0" err="1">
                <a:solidFill>
                  <a:srgbClr val="669DB2"/>
                </a:solidFill>
              </a:rPr>
              <a:t>Important</a:t>
            </a:r>
            <a:r>
              <a:rPr lang="de-DE" dirty="0">
                <a:solidFill>
                  <a:srgbClr val="669DB2"/>
                </a:solidFill>
              </a:rPr>
              <a:t> </a:t>
            </a:r>
            <a:r>
              <a:rPr lang="de-DE" dirty="0" err="1">
                <a:solidFill>
                  <a:srgbClr val="669DB2"/>
                </a:solidFill>
              </a:rPr>
              <a:t>concepts</a:t>
            </a:r>
            <a:endParaRPr lang="en-US" dirty="0">
              <a:solidFill>
                <a:srgbClr val="669DB2"/>
              </a:solidFill>
            </a:endParaRPr>
          </a:p>
        </p:txBody>
      </p:sp>
      <p:grpSp>
        <p:nvGrpSpPr>
          <p:cNvPr id="22" name="Group 21">
            <a:extLst>
              <a:ext uri="{FF2B5EF4-FFF2-40B4-BE49-F238E27FC236}">
                <a16:creationId xmlns:a16="http://schemas.microsoft.com/office/drawing/2014/main" xmlns="" id="{2BAD1E58-797C-1AD1-CBE3-9FCD08C02320}"/>
              </a:ext>
            </a:extLst>
          </p:cNvPr>
          <p:cNvGrpSpPr/>
          <p:nvPr/>
        </p:nvGrpSpPr>
        <p:grpSpPr>
          <a:xfrm>
            <a:off x="6422036" y="1895762"/>
            <a:ext cx="5246412" cy="3638460"/>
            <a:chOff x="6422036" y="1895762"/>
            <a:chExt cx="5246412" cy="3638460"/>
          </a:xfrm>
        </p:grpSpPr>
        <p:pic>
          <p:nvPicPr>
            <p:cNvPr id="12" name="Picture 11" descr="A picture containing text, screenshot, diagram, font&#10;&#10;Description automatically generated">
              <a:extLst>
                <a:ext uri="{FF2B5EF4-FFF2-40B4-BE49-F238E27FC236}">
                  <a16:creationId xmlns:a16="http://schemas.microsoft.com/office/drawing/2014/main" xmlns="" id="{3E591369-D97A-FDB7-6A92-35062D45E832}"/>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b="6939"/>
            <a:stretch/>
          </p:blipFill>
          <p:spPr>
            <a:xfrm>
              <a:off x="6422036" y="1895762"/>
              <a:ext cx="5246412" cy="3134280"/>
            </a:xfrm>
            <a:prstGeom prst="rect">
              <a:avLst/>
            </a:prstGeom>
          </p:spPr>
        </p:pic>
        <p:sp>
          <p:nvSpPr>
            <p:cNvPr id="21" name="TextBox 20">
              <a:extLst>
                <a:ext uri="{FF2B5EF4-FFF2-40B4-BE49-F238E27FC236}">
                  <a16:creationId xmlns:a16="http://schemas.microsoft.com/office/drawing/2014/main" xmlns="" id="{FF808243-6BE6-3D7E-CA7A-619DBD6F4990}"/>
                </a:ext>
              </a:extLst>
            </p:cNvPr>
            <p:cNvSpPr txBox="1"/>
            <p:nvPr/>
          </p:nvSpPr>
          <p:spPr>
            <a:xfrm>
              <a:off x="6808669" y="5164890"/>
              <a:ext cx="4473145" cy="369332"/>
            </a:xfrm>
            <a:prstGeom prst="rect">
              <a:avLst/>
            </a:prstGeom>
            <a:noFill/>
          </p:spPr>
          <p:txBody>
            <a:bodyPr wrap="square">
              <a:spAutoFit/>
            </a:bodyPr>
            <a:lstStyle/>
            <a:p>
              <a:pPr algn="ctr"/>
              <a:r>
                <a:rPr lang="en-US" sz="900" dirty="0">
                  <a:solidFill>
                    <a:schemeClr val="tx1">
                      <a:lumMod val="75000"/>
                      <a:lumOff val="25000"/>
                    </a:schemeClr>
                  </a:solidFill>
                  <a:latin typeface="+mn-lt"/>
                </a:rPr>
                <a:t>5G features and its applications [Image]. In: 3GPP. Available at: https://fuenf-g.de/2019/09/26/die-schrittmacher-von-5g/##. Accessed on June 22, 2023.</a:t>
              </a:r>
              <a:endParaRPr lang="de-DE" sz="900" dirty="0">
                <a:solidFill>
                  <a:schemeClr val="tx1">
                    <a:lumMod val="75000"/>
                    <a:lumOff val="25000"/>
                  </a:schemeClr>
                </a:solidFill>
              </a:endParaRPr>
            </a:p>
          </p:txBody>
        </p:sp>
      </p:grpSp>
      <p:grpSp>
        <p:nvGrpSpPr>
          <p:cNvPr id="2" name="Group 1">
            <a:extLst>
              <a:ext uri="{FF2B5EF4-FFF2-40B4-BE49-F238E27FC236}">
                <a16:creationId xmlns:a16="http://schemas.microsoft.com/office/drawing/2014/main" xmlns="" id="{31D1F6AA-62BE-1286-28B0-626ABA3FF92A}"/>
              </a:ext>
            </a:extLst>
          </p:cNvPr>
          <p:cNvGrpSpPr/>
          <p:nvPr/>
        </p:nvGrpSpPr>
        <p:grpSpPr>
          <a:xfrm>
            <a:off x="477838" y="3077688"/>
            <a:ext cx="5438775" cy="1152000"/>
            <a:chOff x="477838" y="1700213"/>
            <a:chExt cx="5438775" cy="1152000"/>
          </a:xfrm>
        </p:grpSpPr>
        <p:sp>
          <p:nvSpPr>
            <p:cNvPr id="3" name="Freihandform: Form 39">
              <a:extLst>
                <a:ext uri="{FF2B5EF4-FFF2-40B4-BE49-F238E27FC236}">
                  <a16:creationId xmlns:a16="http://schemas.microsoft.com/office/drawing/2014/main" xmlns="" id="{3469412B-FC9B-8C3B-C7CA-DF517FA1019A}"/>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5" name="Pfeil: Fünfeck 30">
              <a:extLst>
                <a:ext uri="{FF2B5EF4-FFF2-40B4-BE49-F238E27FC236}">
                  <a16:creationId xmlns:a16="http://schemas.microsoft.com/office/drawing/2014/main" xmlns="" id="{3A1AAB89-29A6-5940-76C6-5D4EB03691E7}"/>
                </a:ext>
              </a:extLst>
            </p:cNvPr>
            <p:cNvSpPr>
              <a:spLocks/>
            </p:cNvSpPr>
            <p:nvPr/>
          </p:nvSpPr>
          <p:spPr bwMode="gray">
            <a:xfrm>
              <a:off x="477838" y="1700213"/>
              <a:ext cx="1282868" cy="1152000"/>
            </a:xfrm>
            <a:prstGeom prst="homePlate">
              <a:avLst>
                <a:gd name="adj" fmla="val 2792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10" name="Google Shape;7762;p147">
              <a:extLst>
                <a:ext uri="{FF2B5EF4-FFF2-40B4-BE49-F238E27FC236}">
                  <a16:creationId xmlns:a16="http://schemas.microsoft.com/office/drawing/2014/main" xmlns="" id="{2C39E891-DB4A-E1E5-9C07-B421B0B6742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2</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15" name="Google Shape;7766;p147">
              <a:extLst>
                <a:ext uri="{FF2B5EF4-FFF2-40B4-BE49-F238E27FC236}">
                  <a16:creationId xmlns:a16="http://schemas.microsoft.com/office/drawing/2014/main" xmlns="" id="{958BF731-DFB1-0271-AC13-F9612241822D}"/>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eMBB</a:t>
              </a:r>
              <a:endParaRPr lang="de-DE" sz="1400" dirty="0">
                <a:solidFill>
                  <a:schemeClr val="bg1"/>
                </a:solidFill>
                <a:latin typeface="+mj-lt"/>
              </a:endParaRPr>
            </a:p>
            <a:p>
              <a:pPr>
                <a:lnSpc>
                  <a:spcPct val="110000"/>
                </a:lnSpc>
                <a:spcBef>
                  <a:spcPts val="0"/>
                </a:spcBef>
                <a:buNone/>
              </a:pPr>
              <a:r>
                <a:rPr lang="de-DE" sz="1400" dirty="0">
                  <a:solidFill>
                    <a:schemeClr val="bg1"/>
                  </a:solidFill>
                  <a:latin typeface="+mn-lt"/>
                </a:rPr>
                <a:t>Enhanced Mobile Broadband</a:t>
              </a:r>
            </a:p>
          </p:txBody>
        </p:sp>
      </p:grpSp>
      <p:grpSp>
        <p:nvGrpSpPr>
          <p:cNvPr id="34" name="Group 33">
            <a:extLst>
              <a:ext uri="{FF2B5EF4-FFF2-40B4-BE49-F238E27FC236}">
                <a16:creationId xmlns:a16="http://schemas.microsoft.com/office/drawing/2014/main" xmlns="" id="{F8F2A021-77DF-C3A6-7C74-43077867A64B}"/>
              </a:ext>
            </a:extLst>
          </p:cNvPr>
          <p:cNvGrpSpPr/>
          <p:nvPr/>
        </p:nvGrpSpPr>
        <p:grpSpPr>
          <a:xfrm>
            <a:off x="477838" y="4454043"/>
            <a:ext cx="5438775" cy="1152000"/>
            <a:chOff x="477838" y="1700213"/>
            <a:chExt cx="5438775" cy="1152000"/>
          </a:xfrm>
        </p:grpSpPr>
        <p:sp>
          <p:nvSpPr>
            <p:cNvPr id="35" name="Freihandform: Form 39">
              <a:extLst>
                <a:ext uri="{FF2B5EF4-FFF2-40B4-BE49-F238E27FC236}">
                  <a16:creationId xmlns:a16="http://schemas.microsoft.com/office/drawing/2014/main" xmlns="" id="{C2AFD9EA-613F-BB14-92E1-A3150DAD961B}"/>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36" name="Pfeil: Fünfeck 30">
              <a:extLst>
                <a:ext uri="{FF2B5EF4-FFF2-40B4-BE49-F238E27FC236}">
                  <a16:creationId xmlns:a16="http://schemas.microsoft.com/office/drawing/2014/main" xmlns="" id="{CE481464-7F08-915A-3AFF-7243FF5DB56F}"/>
                </a:ext>
              </a:extLst>
            </p:cNvPr>
            <p:cNvSpPr>
              <a:spLocks/>
            </p:cNvSpPr>
            <p:nvPr/>
          </p:nvSpPr>
          <p:spPr bwMode="gray">
            <a:xfrm>
              <a:off x="477838" y="1700213"/>
              <a:ext cx="1282868" cy="1152000"/>
            </a:xfrm>
            <a:prstGeom prst="homePlate">
              <a:avLst>
                <a:gd name="adj" fmla="val 2792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37" name="Google Shape;7762;p147">
              <a:extLst>
                <a:ext uri="{FF2B5EF4-FFF2-40B4-BE49-F238E27FC236}">
                  <a16:creationId xmlns:a16="http://schemas.microsoft.com/office/drawing/2014/main" xmlns="" id="{56FE79B4-B616-5284-A4DD-9BBC0D9C2C00}"/>
                </a:ext>
              </a:extLst>
            </p:cNvPr>
            <p:cNvSpPr txBox="1">
              <a:spLocks noChangeArrowheads="1"/>
            </p:cNvSpPr>
            <p:nvPr/>
          </p:nvSpPr>
          <p:spPr bwMode="gray">
            <a:xfrm>
              <a:off x="497674" y="1842962"/>
              <a:ext cx="942020" cy="8665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pt-BR" altLang="en-US" sz="4400" dirty="0">
                  <a:solidFill>
                    <a:schemeClr val="bg1"/>
                  </a:solidFill>
                  <a:latin typeface="+mj-lt"/>
                  <a:cs typeface="Open Sans Semibold" panose="020B0706030804020204" pitchFamily="34" charset="0"/>
                  <a:sym typeface="Open Sans Semibold" panose="020B0706030804020204" pitchFamily="34" charset="0"/>
                </a:rPr>
                <a:t>3</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38" name="Google Shape;7766;p147">
              <a:extLst>
                <a:ext uri="{FF2B5EF4-FFF2-40B4-BE49-F238E27FC236}">
                  <a16:creationId xmlns:a16="http://schemas.microsoft.com/office/drawing/2014/main" xmlns="" id="{AE8A45BA-6746-BFF4-130D-8E4068A856FB}"/>
                </a:ext>
              </a:extLst>
            </p:cNvPr>
            <p:cNvSpPr txBox="1">
              <a:spLocks noChangeArrowheads="1"/>
            </p:cNvSpPr>
            <p:nvPr/>
          </p:nvSpPr>
          <p:spPr bwMode="gray">
            <a:xfrm>
              <a:off x="2039606" y="1898417"/>
              <a:ext cx="3481370" cy="75559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mMTC</a:t>
              </a:r>
              <a:endParaRPr lang="de-DE" sz="1400" dirty="0">
                <a:solidFill>
                  <a:schemeClr val="bg1"/>
                </a:solidFill>
                <a:latin typeface="+mj-lt"/>
              </a:endParaRPr>
            </a:p>
            <a:p>
              <a:pPr>
                <a:lnSpc>
                  <a:spcPct val="110000"/>
                </a:lnSpc>
                <a:spcBef>
                  <a:spcPts val="0"/>
                </a:spcBef>
                <a:buNone/>
              </a:pPr>
              <a:r>
                <a:rPr lang="de-DE" sz="1400" dirty="0">
                  <a:solidFill>
                    <a:schemeClr val="bg1"/>
                  </a:solidFill>
                  <a:latin typeface="+mn-lt"/>
                </a:rPr>
                <a:t>Massive </a:t>
              </a:r>
              <a:r>
                <a:rPr lang="en-US" sz="1400" dirty="0">
                  <a:solidFill>
                    <a:schemeClr val="bg1"/>
                  </a:solidFill>
                  <a:latin typeface="+mn-lt"/>
                </a:rPr>
                <a:t>Machine</a:t>
              </a:r>
              <a:r>
                <a:rPr lang="de-DE" sz="1400" dirty="0">
                  <a:solidFill>
                    <a:schemeClr val="bg1"/>
                  </a:solidFill>
                  <a:latin typeface="+mn-lt"/>
                </a:rPr>
                <a:t> Type Communication</a:t>
              </a:r>
            </a:p>
          </p:txBody>
        </p:sp>
      </p:grpSp>
      <p:pic>
        <p:nvPicPr>
          <p:cNvPr id="6" name="Picture 5" descr="UFBA no Colégio da Polícia Militar – Dendezeiros, Bahia | Kids Save Lives  Brasil">
            <a:extLst>
              <a:ext uri="{FF2B5EF4-FFF2-40B4-BE49-F238E27FC236}">
                <a16:creationId xmlns:a16="http://schemas.microsoft.com/office/drawing/2014/main" xmlns="" id="{27A0989A-13E1-CAE7-8AD3-5EB0D62CC35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xmlns="" id="{69C8D3A3-4707-429D-5CEE-1E2F9F79190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xmlns="" id="{9FB27A25-AB82-0F7F-9839-8511597687F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xmlns="" id="{F9B87DAE-9984-3A3C-331C-3D090451F11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29" name="Slide Number Placeholder 13">
            <a:extLst>
              <a:ext uri="{FF2B5EF4-FFF2-40B4-BE49-F238E27FC236}">
                <a16:creationId xmlns:a16="http://schemas.microsoft.com/office/drawing/2014/main" xmlns="" id="{D1776A8A-E1E8-6D8D-B3E4-5C3A67B8A205}"/>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13</a:t>
            </a:fld>
            <a:r>
              <a:rPr lang="de-DE" sz="800" dirty="0"/>
              <a:t> </a:t>
            </a:r>
          </a:p>
        </p:txBody>
      </p:sp>
    </p:spTree>
    <p:extLst>
      <p:ext uri="{BB962C8B-B14F-4D97-AF65-F5344CB8AC3E}">
        <p14:creationId xmlns:p14="http://schemas.microsoft.com/office/powerpoint/2010/main" val="6577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0-#ppt_w/2"/>
                                          </p:val>
                                        </p:tav>
                                        <p:tav tm="100000">
                                          <p:val>
                                            <p:strVal val="#ppt_x"/>
                                          </p:val>
                                        </p:tav>
                                      </p:tavLst>
                                    </p:anim>
                                    <p:anim calcmode="lin" valueType="num">
                                      <p:cBhvr additive="base">
                                        <p:cTn id="8" dur="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250" fill="hold"/>
                                        <p:tgtEl>
                                          <p:spTgt spid="2"/>
                                        </p:tgtEl>
                                        <p:attrNameLst>
                                          <p:attrName>ppt_x</p:attrName>
                                        </p:attrNameLst>
                                      </p:cBhvr>
                                      <p:tavLst>
                                        <p:tav tm="0">
                                          <p:val>
                                            <p:strVal val="0-#ppt_w/2"/>
                                          </p:val>
                                        </p:tav>
                                        <p:tav tm="100000">
                                          <p:val>
                                            <p:strVal val="#ppt_x"/>
                                          </p:val>
                                        </p:tav>
                                      </p:tavLst>
                                    </p:anim>
                                    <p:anim calcmode="lin" valueType="num">
                                      <p:cBhvr additive="base">
                                        <p:cTn id="14"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250" fill="hold"/>
                                        <p:tgtEl>
                                          <p:spTgt spid="34"/>
                                        </p:tgtEl>
                                        <p:attrNameLst>
                                          <p:attrName>ppt_x</p:attrName>
                                        </p:attrNameLst>
                                      </p:cBhvr>
                                      <p:tavLst>
                                        <p:tav tm="0">
                                          <p:val>
                                            <p:strVal val="0-#ppt_w/2"/>
                                          </p:val>
                                        </p:tav>
                                        <p:tav tm="100000">
                                          <p:val>
                                            <p:strVal val="#ppt_x"/>
                                          </p:val>
                                        </p:tav>
                                      </p:tavLst>
                                    </p:anim>
                                    <p:anim calcmode="lin" valueType="num">
                                      <p:cBhvr additive="base">
                                        <p:cTn id="20" dur="25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250" fill="hold"/>
                                        <p:tgtEl>
                                          <p:spTgt spid="22"/>
                                        </p:tgtEl>
                                        <p:attrNameLst>
                                          <p:attrName>ppt_x</p:attrName>
                                        </p:attrNameLst>
                                      </p:cBhvr>
                                      <p:tavLst>
                                        <p:tav tm="0">
                                          <p:val>
                                            <p:strVal val="1+#ppt_w/2"/>
                                          </p:val>
                                        </p:tav>
                                        <p:tav tm="100000">
                                          <p:val>
                                            <p:strVal val="#ppt_x"/>
                                          </p:val>
                                        </p:tav>
                                      </p:tavLst>
                                    </p:anim>
                                    <p:anim calcmode="lin" valueType="num">
                                      <p:cBhvr additive="base">
                                        <p:cTn id="26"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5065"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Contextualization</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Use Cases</a:t>
            </a:r>
            <a:endParaRPr lang="en-US" dirty="0">
              <a:solidFill>
                <a:srgbClr val="669DB2"/>
              </a:solidFill>
            </a:endParaRPr>
          </a:p>
        </p:txBody>
      </p:sp>
      <p:grpSp>
        <p:nvGrpSpPr>
          <p:cNvPr id="4" name="Group 3">
            <a:extLst>
              <a:ext uri="{FF2B5EF4-FFF2-40B4-BE49-F238E27FC236}">
                <a16:creationId xmlns:a16="http://schemas.microsoft.com/office/drawing/2014/main" xmlns="" id="{7447D4E7-6442-1BB6-743C-65D12A327234}"/>
              </a:ext>
            </a:extLst>
          </p:cNvPr>
          <p:cNvGrpSpPr/>
          <p:nvPr/>
        </p:nvGrpSpPr>
        <p:grpSpPr>
          <a:xfrm>
            <a:off x="1402769" y="1661266"/>
            <a:ext cx="10246404" cy="4238324"/>
            <a:chOff x="1402769" y="1661266"/>
            <a:chExt cx="10246404" cy="4238324"/>
          </a:xfrm>
        </p:grpSpPr>
        <p:grpSp>
          <p:nvGrpSpPr>
            <p:cNvPr id="29" name="Group 28">
              <a:extLst>
                <a:ext uri="{FF2B5EF4-FFF2-40B4-BE49-F238E27FC236}">
                  <a16:creationId xmlns:a16="http://schemas.microsoft.com/office/drawing/2014/main" xmlns="" id="{B29A8CBB-6FE0-4987-4F56-DD34ECF684A2}"/>
                </a:ext>
              </a:extLst>
            </p:cNvPr>
            <p:cNvGrpSpPr/>
            <p:nvPr/>
          </p:nvGrpSpPr>
          <p:grpSpPr>
            <a:xfrm>
              <a:off x="1402769" y="1661266"/>
              <a:ext cx="9386461" cy="3985263"/>
              <a:chOff x="1402769" y="1661266"/>
              <a:chExt cx="9386461" cy="3985263"/>
            </a:xfrm>
          </p:grpSpPr>
          <p:sp>
            <p:nvSpPr>
              <p:cNvPr id="11" name="Eingekerbter Richtungspfeil 15">
                <a:extLst>
                  <a:ext uri="{FF2B5EF4-FFF2-40B4-BE49-F238E27FC236}">
                    <a16:creationId xmlns:a16="http://schemas.microsoft.com/office/drawing/2014/main" xmlns="" id="{64CF0349-2CF2-4543-B081-3FD4396A0D1F}"/>
                  </a:ext>
                </a:extLst>
              </p:cNvPr>
              <p:cNvSpPr/>
              <p:nvPr/>
            </p:nvSpPr>
            <p:spPr bwMode="gray">
              <a:xfrm flipH="1">
                <a:off x="2173947" y="3184269"/>
                <a:ext cx="7214348" cy="1613677"/>
              </a:xfrm>
              <a:prstGeom prst="chevron">
                <a:avLst>
                  <a:gd name="adj" fmla="val 22932"/>
                </a:avLst>
              </a:prstGeom>
              <a:solidFill>
                <a:schemeClr val="accent3"/>
              </a:solidFill>
              <a:ln>
                <a:noFill/>
              </a:ln>
              <a:effectLst/>
            </p:spPr>
            <p:txBody>
              <a:bodyPr vert="horz" wrap="square" lIns="432000" tIns="144000" rIns="0" bIns="0" numCol="2" rtlCol="0" anchor="b" anchorCtr="0" compatLnSpc="1">
                <a:prstTxWarp prst="textNoShape">
                  <a:avLst/>
                </a:prstTxWarp>
                <a:normAutofit/>
              </a:bodyPr>
              <a:lstStyle/>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Collect</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information</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Basis </a:t>
                </a:r>
                <a:r>
                  <a:rPr lang="de-DE" sz="1400" b="1" dirty="0" err="1">
                    <a:solidFill>
                      <a:schemeClr val="bg1"/>
                    </a:solidFill>
                    <a:latin typeface="Frutiger LT Com 45 Light" panose="020B0303030504020204" pitchFamily="34" charset="0"/>
                  </a:rPr>
                  <a:t>for</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decision-making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Improve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efficiency</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Higher </a:t>
                </a:r>
                <a:r>
                  <a:rPr kumimoji="0" lang="de-DE" sz="1400" b="1" i="0" u="none" strike="noStrike" cap="none" normalizeH="0" baseline="0" dirty="0" err="1">
                    <a:ln>
                      <a:noFill/>
                    </a:ln>
                    <a:solidFill>
                      <a:schemeClr val="bg1"/>
                    </a:solidFill>
                    <a:effectLst/>
                    <a:latin typeface="Frutiger LT Com 45 Light" panose="020B0303030504020204" pitchFamily="34" charset="0"/>
                  </a:rPr>
                  <a:t>productivity</a:t>
                </a:r>
                <a:r>
                  <a:rPr kumimoji="0" lang="de-DE" sz="1400" b="1" i="0" u="none" strike="noStrike" cap="none" normalizeH="0" baseline="0" dirty="0">
                    <a:ln>
                      <a:noFill/>
                    </a:ln>
                    <a:solidFill>
                      <a:schemeClr val="bg1"/>
                    </a:solidFill>
                    <a:effectLst/>
                    <a:latin typeface="Frutiger LT Com 45 Light" panose="020B0303030504020204" pitchFamily="34" charset="0"/>
                  </a:rPr>
                  <a:t> and </a:t>
                </a:r>
                <a:r>
                  <a:rPr kumimoji="0" lang="de-DE" sz="1400" b="1" i="0" u="none" strike="noStrike" cap="none" normalizeH="0" baseline="0" dirty="0" err="1">
                    <a:ln>
                      <a:noFill/>
                    </a:ln>
                    <a:solidFill>
                      <a:schemeClr val="bg1"/>
                    </a:solidFill>
                    <a:effectLst/>
                    <a:latin typeface="Frutiger LT Com 45 Light" panose="020B0303030504020204" pitchFamily="34" charset="0"/>
                  </a:rPr>
                  <a:t>sustainability</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Safer </a:t>
                </a:r>
                <a:r>
                  <a:rPr kumimoji="0" lang="de-DE" sz="1400" b="1" i="0" u="none" strike="noStrike" cap="none" normalizeH="0" baseline="0" dirty="0" err="1">
                    <a:ln>
                      <a:noFill/>
                    </a:ln>
                    <a:solidFill>
                      <a:schemeClr val="bg1"/>
                    </a:solidFill>
                    <a:effectLst/>
                    <a:latin typeface="Frutiger LT Com 45 Light" panose="020B0303030504020204" pitchFamily="34" charset="0"/>
                  </a:rPr>
                  <a:t>work</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envirenments</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err="1">
                    <a:solidFill>
                      <a:schemeClr val="bg1"/>
                    </a:solidFill>
                    <a:latin typeface="Frutiger LT Com 45 Light" panose="020B0303030504020204" pitchFamily="34" charset="0"/>
                  </a:rPr>
                  <a:t>Accident</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prevention</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Reduce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unplanned</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maintainance</a:t>
                </a:r>
                <a:r>
                  <a:rPr kumimoji="0" lang="de-DE" sz="1400" b="1" i="0" u="none" strike="noStrike" cap="none" normalizeH="0" baseline="0" dirty="0">
                    <a:ln>
                      <a:noFill/>
                    </a:ln>
                    <a:solidFill>
                      <a:schemeClr val="bg1"/>
                    </a:solidFill>
                    <a:effectLst/>
                    <a:latin typeface="Frutiger LT Com 45 Light" panose="020B0303030504020204" pitchFamily="34" charset="0"/>
                  </a:rPr>
                  <a:t> </a:t>
                </a: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Progress </a:t>
                </a:r>
                <a:r>
                  <a:rPr lang="de-DE" sz="1400" b="1" dirty="0" err="1">
                    <a:solidFill>
                      <a:schemeClr val="bg1"/>
                    </a:solidFill>
                    <a:latin typeface="Frutiger LT Com 45 Light" panose="020B0303030504020204" pitchFamily="34" charset="0"/>
                  </a:rPr>
                  <a:t>monitoring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p:txBody>
          </p:sp>
          <p:cxnSp>
            <p:nvCxnSpPr>
              <p:cNvPr id="15" name="Elbow Connector 5">
                <a:extLst>
                  <a:ext uri="{FF2B5EF4-FFF2-40B4-BE49-F238E27FC236}">
                    <a16:creationId xmlns:a16="http://schemas.microsoft.com/office/drawing/2014/main" xmlns="" id="{472DAF35-D4FC-45DB-A428-234AEF51AA6B}"/>
                  </a:ext>
                </a:extLst>
              </p:cNvPr>
              <p:cNvCxnSpPr/>
              <p:nvPr/>
            </p:nvCxnSpPr>
            <p:spPr bwMode="gray">
              <a:xfrm flipH="1">
                <a:off x="9862709" y="2526049"/>
                <a:ext cx="340742" cy="1731022"/>
              </a:xfrm>
              <a:prstGeom prst="bentConnector3">
                <a:avLst>
                  <a:gd name="adj1" fmla="val -66385"/>
                </a:avLst>
              </a:prstGeom>
              <a:solidFill>
                <a:schemeClr val="tx2"/>
              </a:solidFill>
              <a:ln w="12700" cap="flat" cmpd="sng" algn="ctr">
                <a:solidFill>
                  <a:schemeClr val="accent2"/>
                </a:solidFill>
                <a:prstDash val="solid"/>
                <a:round/>
                <a:headEnd type="non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Eingekerbter Richtungspfeil 36">
                <a:extLst>
                  <a:ext uri="{FF2B5EF4-FFF2-40B4-BE49-F238E27FC236}">
                    <a16:creationId xmlns:a16="http://schemas.microsoft.com/office/drawing/2014/main" xmlns="" id="{F147AA27-0FFE-49AE-A9B3-EBD92B782020}"/>
                  </a:ext>
                </a:extLst>
              </p:cNvPr>
              <p:cNvSpPr/>
              <p:nvPr/>
            </p:nvSpPr>
            <p:spPr bwMode="gray">
              <a:xfrm>
                <a:off x="2470115" y="1669046"/>
                <a:ext cx="2475448" cy="1323569"/>
              </a:xfrm>
              <a:prstGeom prst="chevron">
                <a:avLst>
                  <a:gd name="adj" fmla="val 24559"/>
                </a:avLst>
              </a:prstGeom>
              <a:solidFill>
                <a:schemeClr val="accent2"/>
              </a:solidFill>
              <a:ln>
                <a:noFill/>
              </a:ln>
              <a:effectLst/>
            </p:spPr>
            <p:txBody>
              <a:bodyPr vert="horz" wrap="square" lIns="180000" tIns="72000" rIns="72000" bIns="72000" numCol="1" rtlCol="0" anchor="ctr" anchorCtr="0" compatLnSpc="1">
                <a:prstTxWarp prst="textNoShape">
                  <a:avLst/>
                </a:prstTxWarp>
                <a:noAutofit/>
              </a:bodyPr>
              <a:lstStyle/>
              <a:p>
                <a:pPr algn="ctr">
                  <a:lnSpc>
                    <a:spcPct val="110000"/>
                  </a:lnSpc>
                  <a:spcBef>
                    <a:spcPct val="0"/>
                  </a:spcBef>
                </a:pPr>
                <a:r>
                  <a:rPr lang="de-DE" sz="1400" dirty="0">
                    <a:solidFill>
                      <a:schemeClr val="bg1"/>
                    </a:solidFill>
                    <a:latin typeface="+mj-lt"/>
                  </a:rPr>
                  <a:t>Real-time </a:t>
                </a:r>
                <a:r>
                  <a:rPr lang="de-DE" sz="1400" dirty="0" err="1">
                    <a:solidFill>
                      <a:schemeClr val="bg1"/>
                    </a:solidFill>
                    <a:latin typeface="+mj-lt"/>
                  </a:rPr>
                  <a:t>condition</a:t>
                </a:r>
                <a:r>
                  <a:rPr lang="de-DE" sz="1400" dirty="0">
                    <a:solidFill>
                      <a:schemeClr val="bg1"/>
                    </a:solidFill>
                    <a:latin typeface="+mj-lt"/>
                  </a:rPr>
                  <a:t> </a:t>
                </a:r>
                <a:r>
                  <a:rPr lang="de-DE" sz="1400" dirty="0" err="1">
                    <a:solidFill>
                      <a:schemeClr val="bg1"/>
                    </a:solidFill>
                    <a:latin typeface="+mj-lt"/>
                  </a:rPr>
                  <a:t>monitoring</a:t>
                </a:r>
                <a:endParaRPr lang="de-DE" sz="1400" dirty="0">
                  <a:solidFill>
                    <a:schemeClr val="bg1"/>
                  </a:solidFill>
                  <a:latin typeface="+mj-lt"/>
                </a:endParaRPr>
              </a:p>
            </p:txBody>
          </p:sp>
          <p:sp>
            <p:nvSpPr>
              <p:cNvPr id="17" name="Eingekerbter Richtungspfeil 36">
                <a:extLst>
                  <a:ext uri="{FF2B5EF4-FFF2-40B4-BE49-F238E27FC236}">
                    <a16:creationId xmlns:a16="http://schemas.microsoft.com/office/drawing/2014/main" xmlns="" id="{89917CC9-3FE5-43C7-988E-FDEE001640FB}"/>
                  </a:ext>
                </a:extLst>
              </p:cNvPr>
              <p:cNvSpPr/>
              <p:nvPr/>
            </p:nvSpPr>
            <p:spPr bwMode="gray">
              <a:xfrm>
                <a:off x="4887063" y="1661266"/>
                <a:ext cx="2475448" cy="1323569"/>
              </a:xfrm>
              <a:prstGeom prst="chevron">
                <a:avLst>
                  <a:gd name="adj" fmla="val 24559"/>
                </a:avLst>
              </a:prstGeom>
              <a:solidFill>
                <a:schemeClr val="accent4"/>
              </a:solidFill>
              <a:ln>
                <a:noFill/>
              </a:ln>
              <a:effectLst/>
            </p:spPr>
            <p:txBody>
              <a:bodyPr vert="horz" wrap="square" lIns="180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10000"/>
                  </a:lnSpc>
                  <a:spcBef>
                    <a:spcPct val="0"/>
                  </a:spcBef>
                  <a:buClrTx/>
                  <a:buSzTx/>
                  <a:buFontTx/>
                  <a:buNone/>
                  <a:tabLst/>
                </a:pPr>
                <a:r>
                  <a:rPr kumimoji="0" lang="en-US" sz="1400" b="1" i="0" u="none" strike="noStrike" cap="none" normalizeH="0" baseline="0" dirty="0">
                    <a:ln>
                      <a:noFill/>
                    </a:ln>
                    <a:solidFill>
                      <a:schemeClr val="bg1"/>
                    </a:solidFill>
                    <a:effectLst/>
                    <a:latin typeface="Frutiger LT Com 45 Light" panose="020B0303030504020204" pitchFamily="34" charset="0"/>
                  </a:rPr>
                  <a:t>Health and safety at worksites</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p:txBody>
          </p:sp>
          <p:sp>
            <p:nvSpPr>
              <p:cNvPr id="18" name="Eingekerbter Richtungspfeil 36">
                <a:extLst>
                  <a:ext uri="{FF2B5EF4-FFF2-40B4-BE49-F238E27FC236}">
                    <a16:creationId xmlns:a16="http://schemas.microsoft.com/office/drawing/2014/main" xmlns="" id="{45239726-BA25-4DEA-B5F9-CF6342E13234}"/>
                  </a:ext>
                </a:extLst>
              </p:cNvPr>
              <p:cNvSpPr/>
              <p:nvPr/>
            </p:nvSpPr>
            <p:spPr bwMode="gray">
              <a:xfrm>
                <a:off x="7304011" y="1661266"/>
                <a:ext cx="2475448" cy="1323569"/>
              </a:xfrm>
              <a:prstGeom prst="chevron">
                <a:avLst>
                  <a:gd name="adj" fmla="val 24559"/>
                </a:avLst>
              </a:prstGeom>
              <a:solidFill>
                <a:schemeClr val="accent5"/>
              </a:solidFill>
              <a:ln>
                <a:noFill/>
              </a:ln>
              <a:effectLst/>
            </p:spPr>
            <p:txBody>
              <a:bodyPr vert="horz" wrap="square" lIns="180000" tIns="72000" rIns="72000" bIns="72000" numCol="1" rtlCol="0" anchor="ctr" anchorCtr="0" compatLnSpc="1">
                <a:prstTxWarp prst="textNoShape">
                  <a:avLst/>
                </a:prstTxWarp>
                <a:normAutofit/>
              </a:bodyPr>
              <a:lstStyle/>
              <a:p>
                <a:pPr algn="ctr">
                  <a:lnSpc>
                    <a:spcPct val="110000"/>
                  </a:lnSpc>
                  <a:spcBef>
                    <a:spcPct val="0"/>
                  </a:spcBef>
                </a:pPr>
                <a:r>
                  <a:rPr lang="de-DE" sz="1400" dirty="0" err="1">
                    <a:solidFill>
                      <a:schemeClr val="bg1"/>
                    </a:solidFill>
                    <a:latin typeface="+mj-lt"/>
                  </a:rPr>
                  <a:t>Autonomous</a:t>
                </a:r>
                <a:r>
                  <a:rPr lang="de-DE" sz="1400" dirty="0">
                    <a:solidFill>
                      <a:schemeClr val="bg1"/>
                    </a:solidFill>
                    <a:latin typeface="+mj-lt"/>
                  </a:rPr>
                  <a:t> </a:t>
                </a:r>
                <a:r>
                  <a:rPr lang="de-DE" sz="1400" dirty="0" err="1">
                    <a:solidFill>
                      <a:schemeClr val="bg1"/>
                    </a:solidFill>
                    <a:latin typeface="+mj-lt"/>
                  </a:rPr>
                  <a:t>machinery</a:t>
                </a:r>
                <a:endParaRPr lang="de-DE" sz="1400" dirty="0">
                  <a:solidFill>
                    <a:schemeClr val="bg1"/>
                  </a:solidFill>
                  <a:latin typeface="+mj-lt"/>
                </a:endParaRPr>
              </a:p>
            </p:txBody>
          </p:sp>
          <p:sp>
            <p:nvSpPr>
              <p:cNvPr id="20" name="TextBox 19">
                <a:extLst>
                  <a:ext uri="{FF2B5EF4-FFF2-40B4-BE49-F238E27FC236}">
                    <a16:creationId xmlns:a16="http://schemas.microsoft.com/office/drawing/2014/main" xmlns="" id="{2E57ABD2-2F04-0342-2AC3-B8DA8D67B33C}"/>
                  </a:ext>
                </a:extLst>
              </p:cNvPr>
              <p:cNvSpPr txBox="1"/>
              <p:nvPr/>
            </p:nvSpPr>
            <p:spPr>
              <a:xfrm>
                <a:off x="1402769" y="5184864"/>
                <a:ext cx="9386461" cy="461665"/>
              </a:xfrm>
              <a:prstGeom prst="rect">
                <a:avLst/>
              </a:prstGeom>
              <a:noFill/>
            </p:spPr>
            <p:txBody>
              <a:bodyPr wrap="square">
                <a:spAutoFit/>
              </a:bodyPr>
              <a:lstStyle/>
              <a:p>
                <a:pPr algn="just"/>
                <a:r>
                  <a:rPr kumimoji="0" lang="en-US" sz="1200" b="0" i="0" u="none" strike="noStrike" kern="1200" cap="none" spc="0" normalizeH="0" baseline="0" noProof="0" dirty="0">
                    <a:ln>
                      <a:noFill/>
                    </a:ln>
                    <a:solidFill>
                      <a:schemeClr val="tx1">
                        <a:lumMod val="75000"/>
                        <a:lumOff val="25000"/>
                      </a:schemeClr>
                    </a:solidFill>
                    <a:effectLst/>
                    <a:uLnTx/>
                    <a:uFillTx/>
                    <a:latin typeface="+mn-lt"/>
                    <a:ea typeface="+mn-ea"/>
                    <a:cs typeface="+mn-cs"/>
                  </a:rPr>
                  <a:t>“In 1995–2005, up to 90% of fatal mining accidents were equipment related, while maintenance is responsible for 41% of a mine’s equipment costs. […] Studies say 70% of machine-specific malfunctions could be prevented by collecting and analyzing the machine's data.”</a:t>
                </a:r>
                <a:endParaRPr lang="de-DE" sz="1200" dirty="0">
                  <a:solidFill>
                    <a:schemeClr val="tx1">
                      <a:lumMod val="75000"/>
                      <a:lumOff val="25000"/>
                    </a:schemeClr>
                  </a:solidFill>
                </a:endParaRPr>
              </a:p>
            </p:txBody>
          </p:sp>
        </p:grpSp>
        <p:sp>
          <p:nvSpPr>
            <p:cNvPr id="28" name="TextBox 27">
              <a:extLst>
                <a:ext uri="{FF2B5EF4-FFF2-40B4-BE49-F238E27FC236}">
                  <a16:creationId xmlns:a16="http://schemas.microsoft.com/office/drawing/2014/main" xmlns="" id="{4DE155B4-55EC-7561-DAA3-8C8EF426408A}"/>
                </a:ext>
              </a:extLst>
            </p:cNvPr>
            <p:cNvSpPr txBox="1"/>
            <p:nvPr/>
          </p:nvSpPr>
          <p:spPr>
            <a:xfrm>
              <a:off x="2607916" y="5653369"/>
              <a:ext cx="9041257" cy="246221"/>
            </a:xfrm>
            <a:prstGeom prst="rect">
              <a:avLst/>
            </a:prstGeom>
            <a:noFill/>
          </p:spPr>
          <p:txBody>
            <a:bodyPr wrap="square">
              <a:spAutoFit/>
            </a:bodyPr>
            <a:lstStyle/>
            <a:p>
              <a:pPr algn="r"/>
              <a:r>
                <a:rPr lang="en-US" sz="1000" b="0" i="0" dirty="0">
                  <a:solidFill>
                    <a:schemeClr val="tx1">
                      <a:lumMod val="50000"/>
                      <a:lumOff val="50000"/>
                    </a:schemeClr>
                  </a:solidFill>
                  <a:effectLst/>
                  <a:latin typeface="Arial" panose="020B0604020202020204" pitchFamily="34" charset="0"/>
                </a:rPr>
                <a:t>- ERICSSON. Connected Mining: A Guide to smart mining transformation with private cellular technology. 2020</a:t>
              </a:r>
              <a:endParaRPr lang="de-DE" sz="1000" dirty="0">
                <a:solidFill>
                  <a:schemeClr val="tx1">
                    <a:lumMod val="50000"/>
                    <a:lumOff val="50000"/>
                  </a:schemeClr>
                </a:solidFill>
              </a:endParaRPr>
            </a:p>
          </p:txBody>
        </p:sp>
      </p:grpSp>
      <p:pic>
        <p:nvPicPr>
          <p:cNvPr id="3" name="Picture 2" descr="UFBA no Colégio da Polícia Militar – Dendezeiros, Bahia | Kids Save Lives  Brasil">
            <a:extLst>
              <a:ext uri="{FF2B5EF4-FFF2-40B4-BE49-F238E27FC236}">
                <a16:creationId xmlns:a16="http://schemas.microsoft.com/office/drawing/2014/main" xmlns="" id="{16CD9257-6315-55CA-D952-8D22E18FEAC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xmlns="" id="{22D853C5-DB68-35D4-F440-BCBB578A784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xmlns="" id="{AE019610-3F1F-2BA5-E44E-D00A793D0E72}"/>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0" name="Datumsplatzhalter 2">
            <a:extLst>
              <a:ext uri="{FF2B5EF4-FFF2-40B4-BE49-F238E27FC236}">
                <a16:creationId xmlns:a16="http://schemas.microsoft.com/office/drawing/2014/main" xmlns="" id="{86B52406-28A5-2594-FB47-B7DC248A2FC7}"/>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xmlns="" id="{2A5294E4-E49B-07A4-5967-21F81A76349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14</a:t>
            </a:fld>
            <a:r>
              <a:rPr lang="de-DE" sz="800" dirty="0"/>
              <a:t> </a:t>
            </a:r>
          </a:p>
        </p:txBody>
      </p:sp>
    </p:spTree>
    <p:extLst>
      <p:ext uri="{BB962C8B-B14F-4D97-AF65-F5344CB8AC3E}">
        <p14:creationId xmlns:p14="http://schemas.microsoft.com/office/powerpoint/2010/main" val="191067443"/>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xmlns="" id="{0CCF772E-B200-4A5A-A523-AC73A3B0B1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6089" name="think-cell Folie" r:id="rId5" imgW="344" imgH="345" progId="TCLayout.ActiveDocument.1">
                  <p:embed/>
                </p:oleObj>
              </mc:Choice>
              <mc:Fallback>
                <p:oleObj name="think-cell Folie" r:id="rId5" imgW="344" imgH="345" progId="TCLayout.ActiveDocument.1">
                  <p:embed/>
                  <p:pic>
                    <p:nvPicPr>
                      <p:cNvPr id="8" name="Objekt 7" hidden="1">
                        <a:extLst>
                          <a:ext uri="{FF2B5EF4-FFF2-40B4-BE49-F238E27FC236}">
                            <a16:creationId xmlns:a16="http://schemas.microsoft.com/office/drawing/2014/main" xmlns="" id="{0CCF772E-B200-4A5A-A523-AC73A3B0B1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xmlns="" id="{A084D317-82FF-4C40-AE4D-3B5721D6CFCD}"/>
              </a:ext>
            </a:extLst>
          </p:cNvPr>
          <p:cNvGraphicFramePr>
            <a:graphicFrameLocks noGrp="1"/>
          </p:cNvGraphicFramePr>
          <p:nvPr>
            <p:extLst>
              <p:ext uri="{D42A27DB-BD31-4B8C-83A1-F6EECF244321}">
                <p14:modId xmlns:p14="http://schemas.microsoft.com/office/powerpoint/2010/main" val="3190977124"/>
              </p:ext>
            </p:extLst>
          </p:nvPr>
        </p:nvGraphicFramePr>
        <p:xfrm>
          <a:off x="479426" y="1700215"/>
          <a:ext cx="11233150" cy="2564040"/>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xmlns="" val="20000"/>
                    </a:ext>
                  </a:extLst>
                </a:gridCol>
                <a:gridCol w="10816995">
                  <a:extLst>
                    <a:ext uri="{9D8B030D-6E8A-4147-A177-3AD203B41FA5}">
                      <a16:colId xmlns:a16="http://schemas.microsoft.com/office/drawing/2014/main" xmlns=""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xmlns=""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p:sp>
        <p:nvSpPr>
          <p:cNvPr id="11" name="Title 10">
            <a:extLst>
              <a:ext uri="{FF2B5EF4-FFF2-40B4-BE49-F238E27FC236}">
                <a16:creationId xmlns:a16="http://schemas.microsoft.com/office/drawing/2014/main" xmlns=""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xmlns="" id="{A2FE5F8B-739D-6DD5-A93B-F4F030492E1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EDCB7857-8338-BBD3-4FC9-86571B0807F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xmlns="" id="{6E77840C-BBDC-2C57-2A12-2D9CF53DD6D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xmlns="" id="{C1878F8D-2318-50B1-B871-3C5FD0143B8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xmlns="" id="{17027BC7-5D1C-7715-FB74-3E43031E186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15</a:t>
            </a:fld>
            <a:r>
              <a:rPr lang="de-DE" sz="800" dirty="0"/>
              <a:t> </a:t>
            </a:r>
          </a:p>
        </p:txBody>
      </p:sp>
    </p:spTree>
    <p:extLst>
      <p:ext uri="{BB962C8B-B14F-4D97-AF65-F5344CB8AC3E}">
        <p14:creationId xmlns:p14="http://schemas.microsoft.com/office/powerpoint/2010/main" val="3972427242"/>
      </p:ext>
    </p:extLst>
  </p:cSld>
  <p:clrMapOvr>
    <a:masterClrMapping/>
  </p:clrMapOvr>
  <p:transition>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xmlns="" id="{763F7281-E82C-4852-8CAA-8A3A74EAA72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7113" name="think-cell Folie" r:id="rId5" imgW="344" imgH="345" progId="TCLayout.ActiveDocument.1">
                  <p:embed/>
                </p:oleObj>
              </mc:Choice>
              <mc:Fallback>
                <p:oleObj name="think-cell Folie" r:id="rId5" imgW="344" imgH="345" progId="TCLayout.ActiveDocument.1">
                  <p:embed/>
                  <p:pic>
                    <p:nvPicPr>
                      <p:cNvPr id="7" name="Objekt 6" hidden="1">
                        <a:extLst>
                          <a:ext uri="{FF2B5EF4-FFF2-40B4-BE49-F238E27FC236}">
                            <a16:creationId xmlns:a16="http://schemas.microsoft.com/office/drawing/2014/main" xmlns="" id="{763F7281-E82C-4852-8CAA-8A3A74EAA725}"/>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xmlns="" id="{5E4388A6-93FF-4571-952B-B35508AF3E85}"/>
              </a:ext>
            </a:extLst>
          </p:cNvPr>
          <p:cNvSpPr>
            <a:spLocks noGrp="1"/>
          </p:cNvSpPr>
          <p:nvPr>
            <p:ph type="title"/>
          </p:nvPr>
        </p:nvSpPr>
        <p:spPr bwMode="gray">
          <a:xfrm>
            <a:off x="479425" y="395588"/>
            <a:ext cx="11233150" cy="382733"/>
          </a:xfrm>
        </p:spPr>
        <p:txBody>
          <a:bodyPr vert="horz"/>
          <a:lstStyle/>
          <a:p>
            <a:r>
              <a:rPr lang="de-DE" dirty="0" err="1"/>
              <a:t>Measurements</a:t>
            </a:r>
            <a:endParaRPr lang="de-DE" dirty="0"/>
          </a:p>
        </p:txBody>
      </p:sp>
      <p:sp>
        <p:nvSpPr>
          <p:cNvPr id="14" name="Textplatzhalter 13">
            <a:extLst>
              <a:ext uri="{FF2B5EF4-FFF2-40B4-BE49-F238E27FC236}">
                <a16:creationId xmlns:a16="http://schemas.microsoft.com/office/drawing/2014/main" xmlns="" id="{4763B563-5C41-4BC9-808C-D87F16FA02CB}"/>
              </a:ext>
            </a:extLst>
          </p:cNvPr>
          <p:cNvSpPr>
            <a:spLocks noGrp="1"/>
          </p:cNvSpPr>
          <p:nvPr>
            <p:ph type="body" sz="quarter" idx="13"/>
          </p:nvPr>
        </p:nvSpPr>
        <p:spPr/>
        <p:txBody>
          <a:bodyPr/>
          <a:lstStyle/>
          <a:p>
            <a:r>
              <a:rPr lang="de-DE" dirty="0" err="1">
                <a:solidFill>
                  <a:srgbClr val="669DB2"/>
                </a:solidFill>
              </a:rPr>
              <a:t>Expected</a:t>
            </a:r>
            <a:r>
              <a:rPr lang="de-DE" dirty="0">
                <a:solidFill>
                  <a:srgbClr val="669DB2"/>
                </a:solidFill>
              </a:rPr>
              <a:t> </a:t>
            </a:r>
            <a:r>
              <a:rPr lang="de-DE" dirty="0" err="1">
                <a:solidFill>
                  <a:srgbClr val="669DB2"/>
                </a:solidFill>
              </a:rPr>
              <a:t>results</a:t>
            </a:r>
            <a:endParaRPr lang="en-US" dirty="0"/>
          </a:p>
        </p:txBody>
      </p:sp>
      <p:graphicFrame>
        <p:nvGraphicFramePr>
          <p:cNvPr id="8" name="Tabelle 7">
            <a:extLst>
              <a:ext uri="{FF2B5EF4-FFF2-40B4-BE49-F238E27FC236}">
                <a16:creationId xmlns:a16="http://schemas.microsoft.com/office/drawing/2014/main" xmlns="" id="{36F9272B-2D3E-4CD3-A407-423E3C53CE0E}"/>
              </a:ext>
            </a:extLst>
          </p:cNvPr>
          <p:cNvGraphicFramePr>
            <a:graphicFrameLocks noGrp="1"/>
          </p:cNvGraphicFramePr>
          <p:nvPr>
            <p:extLst>
              <p:ext uri="{D42A27DB-BD31-4B8C-83A1-F6EECF244321}">
                <p14:modId xmlns:p14="http://schemas.microsoft.com/office/powerpoint/2010/main" val="705986974"/>
              </p:ext>
            </p:extLst>
          </p:nvPr>
        </p:nvGraphicFramePr>
        <p:xfrm>
          <a:off x="2745942" y="1298414"/>
          <a:ext cx="6700115" cy="4588748"/>
        </p:xfrm>
        <a:graphic>
          <a:graphicData uri="http://schemas.openxmlformats.org/drawingml/2006/table">
            <a:tbl>
              <a:tblPr firstRow="1" bandRow="1">
                <a:tableStyleId>{E8B1032C-EA38-4F05-BA0D-38AFFFC7BED3}</a:tableStyleId>
              </a:tblPr>
              <a:tblGrid>
                <a:gridCol w="2319165">
                  <a:extLst>
                    <a:ext uri="{9D8B030D-6E8A-4147-A177-3AD203B41FA5}">
                      <a16:colId xmlns:a16="http://schemas.microsoft.com/office/drawing/2014/main" xmlns="" val="2366848660"/>
                    </a:ext>
                  </a:extLst>
                </a:gridCol>
                <a:gridCol w="208280">
                  <a:extLst>
                    <a:ext uri="{9D8B030D-6E8A-4147-A177-3AD203B41FA5}">
                      <a16:colId xmlns:a16="http://schemas.microsoft.com/office/drawing/2014/main" xmlns="" val="3386461628"/>
                    </a:ext>
                  </a:extLst>
                </a:gridCol>
                <a:gridCol w="1982195">
                  <a:extLst>
                    <a:ext uri="{9D8B030D-6E8A-4147-A177-3AD203B41FA5}">
                      <a16:colId xmlns:a16="http://schemas.microsoft.com/office/drawing/2014/main" xmlns="" val="96258051"/>
                    </a:ext>
                  </a:extLst>
                </a:gridCol>
                <a:gridCol w="208280">
                  <a:extLst>
                    <a:ext uri="{9D8B030D-6E8A-4147-A177-3AD203B41FA5}">
                      <a16:colId xmlns:a16="http://schemas.microsoft.com/office/drawing/2014/main" xmlns="" val="2123565184"/>
                    </a:ext>
                  </a:extLst>
                </a:gridCol>
                <a:gridCol w="1982195">
                  <a:extLst>
                    <a:ext uri="{9D8B030D-6E8A-4147-A177-3AD203B41FA5}">
                      <a16:colId xmlns:a16="http://schemas.microsoft.com/office/drawing/2014/main" xmlns="" val="893677228"/>
                    </a:ext>
                  </a:extLst>
                </a:gridCol>
              </a:tblGrid>
              <a:tr h="272102">
                <a:tc gridSpan="5">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en-US" sz="1400" b="0" i="0" kern="1200" dirty="0">
                          <a:solidFill>
                            <a:schemeClr val="accent2"/>
                          </a:solidFill>
                          <a:effectLst/>
                          <a:latin typeface="Frutiger LT Com 65 Bold" panose="020B0803030504020204" pitchFamily="34" charset="0"/>
                          <a:ea typeface="+mn-ea"/>
                          <a:cs typeface="+mn-cs"/>
                        </a:rPr>
                        <a:t>Expected Latency and Data Rate Requirements.</a:t>
                      </a:r>
                      <a:endParaRPr lang="de-DE" sz="14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4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2042141210"/>
                  </a:ext>
                </a:extLst>
              </a:tr>
              <a:tr h="430846">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de-DE" sz="1200" b="1" i="0" kern="1200" dirty="0">
                          <a:solidFill>
                            <a:schemeClr val="tx1"/>
                          </a:solidFill>
                          <a:effectLst/>
                          <a:latin typeface="Frutiger LT Com 65 Bold" panose="020B0803030504020204" pitchFamily="34" charset="0"/>
                          <a:ea typeface="+mn-ea"/>
                          <a:cs typeface="+mn-cs"/>
                        </a:rPr>
                        <a:t>Device</a:t>
                      </a:r>
                    </a:p>
                  </a:txBody>
                  <a:tcPr marL="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dirty="0">
                        <a:solidFill>
                          <a:schemeClr val="tx1"/>
                        </a:solidFill>
                        <a:latin typeface="Frutiger LT Com 65 Bold" panose="020B0803030504020204" pitchFamily="34" charset="0"/>
                      </a:endParaRPr>
                    </a:p>
                  </a:txBody>
                  <a:tcPr marT="216000" marB="36000" anchor="ctr">
                    <a:lnL w="12700" cmpd="sng">
                      <a:noFill/>
                    </a:lnL>
                    <a:lnR w="12700" cap="flat" cmpd="sng" algn="ctr">
                      <a:solidFill>
                        <a:schemeClr val="bg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de-DE" sz="1200" b="1" i="0" kern="1200" dirty="0" err="1">
                          <a:solidFill>
                            <a:schemeClr val="tx1"/>
                          </a:solidFill>
                          <a:effectLst/>
                          <a:latin typeface="Frutiger LT Com 65 Bold" panose="020B0803030504020204" pitchFamily="34" charset="0"/>
                          <a:ea typeface="+mn-ea"/>
                          <a:cs typeface="+mn-cs"/>
                        </a:rPr>
                        <a:t>Latency</a:t>
                      </a:r>
                      <a:r>
                        <a:rPr lang="de-DE" sz="1200" b="1" i="0" kern="1200" dirty="0">
                          <a:solidFill>
                            <a:schemeClr val="tx1"/>
                          </a:solidFill>
                          <a:effectLst/>
                          <a:latin typeface="Frutiger LT Com 65 Bold" panose="020B0803030504020204" pitchFamily="34" charset="0"/>
                          <a:ea typeface="+mn-ea"/>
                          <a:cs typeface="+mn-cs"/>
                        </a:rPr>
                        <a:t> </a:t>
                      </a:r>
                      <a:r>
                        <a:rPr lang="de-DE" sz="1200" b="1" i="0" kern="1200" dirty="0" err="1">
                          <a:solidFill>
                            <a:schemeClr val="tx1"/>
                          </a:solidFill>
                          <a:effectLst/>
                          <a:latin typeface="Frutiger LT Com 65 Bold" panose="020B0803030504020204" pitchFamily="34" charset="0"/>
                          <a:ea typeface="+mn-ea"/>
                          <a:cs typeface="+mn-cs"/>
                        </a:rPr>
                        <a:t>Requirement</a:t>
                      </a:r>
                      <a:endParaRPr lang="de-DE" sz="1200" b="1" i="0" kern="1200" dirty="0">
                        <a:solidFill>
                          <a:schemeClr val="tx1"/>
                        </a:solidFill>
                        <a:effectLst/>
                        <a:latin typeface="Frutiger LT Com 65 Bold" panose="020B0803030504020204" pitchFamily="34" charset="0"/>
                        <a:ea typeface="+mn-ea"/>
                        <a:cs typeface="+mn-cs"/>
                      </a:endParaRPr>
                    </a:p>
                  </a:txBody>
                  <a:tcPr marR="0" marT="216000" marB="36000" anchor="ctr">
                    <a:lnL w="12700" cap="flat" cmpd="sng" algn="ctr">
                      <a:solidFill>
                        <a:schemeClr val="bg1"/>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dirty="0">
                        <a:solidFill>
                          <a:schemeClr val="tx1"/>
                        </a:solidFill>
                        <a:latin typeface="Frutiger LT Com 65 Bold" panose="020B0803030504020204" pitchFamily="34" charset="0"/>
                      </a:endParaRPr>
                    </a:p>
                  </a:txBody>
                  <a:tcPr marT="216000" marB="36000" anchor="ctr">
                    <a:lnL w="12700" cmpd="sng">
                      <a:noFill/>
                    </a:lnL>
                    <a:lnR w="12700" cmpd="sng">
                      <a:noFill/>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kumimoji="0" lang="de-DE" sz="1200" b="1" i="0" u="none" strike="noStrike" kern="1200" cap="none" spc="0" normalizeH="0" baseline="0" noProof="0" dirty="0" err="1">
                          <a:ln>
                            <a:noFill/>
                          </a:ln>
                          <a:solidFill>
                            <a:schemeClr val="tx1"/>
                          </a:solidFill>
                          <a:effectLst/>
                          <a:uLnTx/>
                          <a:uFillTx/>
                          <a:latin typeface="Frutiger LT Com 65 Bold" panose="020B0803030504020204" pitchFamily="34" charset="0"/>
                          <a:ea typeface="+mn-ea"/>
                          <a:cs typeface="+mn-cs"/>
                        </a:rPr>
                        <a:t>Expected</a:t>
                      </a:r>
                      <a:r>
                        <a:rPr kumimoji="0" lang="de-DE" sz="1200" b="1" i="0" u="none" strike="noStrike" kern="1200" cap="none" spc="0" normalizeH="0" baseline="0" noProof="0" dirty="0">
                          <a:ln>
                            <a:noFill/>
                          </a:ln>
                          <a:solidFill>
                            <a:schemeClr val="tx1"/>
                          </a:solidFill>
                          <a:effectLst/>
                          <a:uLnTx/>
                          <a:uFillTx/>
                          <a:latin typeface="Frutiger LT Com 65 Bold" panose="020B0803030504020204" pitchFamily="34" charset="0"/>
                          <a:ea typeface="+mn-ea"/>
                          <a:cs typeface="+mn-cs"/>
                        </a:rPr>
                        <a:t> Data Rate</a:t>
                      </a:r>
                    </a:p>
                  </a:txBody>
                  <a:tcPr marR="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412396463"/>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Remote Monitoring</a:t>
                      </a:r>
                      <a:endParaRPr lang="de-DE" sz="1200" b="0" i="0" dirty="0">
                        <a:solidFill>
                          <a:schemeClr val="tx1"/>
                        </a:solidFill>
                        <a:latin typeface="Frutiger LT Com 45 Light" panose="020B0303030504020204" pitchFamily="34" charset="77"/>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810377489"/>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Remote Control</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xmlns="" val="847916555"/>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2D-LIDAR</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20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3743212442"/>
                  </a:ext>
                </a:extLst>
              </a:tr>
              <a:tr h="727406">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3D-LIDAR</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50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DL ≥ 1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a:t>
                      </a: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Ouster</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UL ≥ 300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(Leica) UL ≥ 500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xmlns="" val="443802340"/>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Radar </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200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1844036468"/>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Cameras</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8 - 48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xmlns="" val="622147051"/>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Voice </a:t>
                      </a: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over</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IP</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127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20 – 100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no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DL: 5 − 25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UL: 5 − 25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xmlns="" val="52006680"/>
                  </a:ext>
                </a:extLst>
              </a:tr>
            </a:tbl>
          </a:graphicData>
        </a:graphic>
      </p:graphicFrame>
      <p:pic>
        <p:nvPicPr>
          <p:cNvPr id="3" name="Picture 2" descr="UFBA no Colégio da Polícia Militar – Dendezeiros, Bahia | Kids Save Lives  Brasil">
            <a:extLst>
              <a:ext uri="{FF2B5EF4-FFF2-40B4-BE49-F238E27FC236}">
                <a16:creationId xmlns:a16="http://schemas.microsoft.com/office/drawing/2014/main" xmlns="" id="{005B3407-21BA-B3DF-49E7-FE02BBDB46E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E382CDA8-E524-CC7B-9C3D-2B04628CB5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xmlns="" id="{2FA76C16-98C2-83AB-6AAD-89B45CEDEF7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9" name="Datumsplatzhalter 2">
            <a:extLst>
              <a:ext uri="{FF2B5EF4-FFF2-40B4-BE49-F238E27FC236}">
                <a16:creationId xmlns:a16="http://schemas.microsoft.com/office/drawing/2014/main" xmlns="" id="{E8493BBF-57AE-E4C5-2A9A-7B2ADE5C61C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xmlns="" id="{14D1DA9C-D167-30B9-6F53-F515BC013CD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16</a:t>
            </a:fld>
            <a:r>
              <a:rPr lang="de-DE" sz="800" dirty="0"/>
              <a:t> </a:t>
            </a:r>
          </a:p>
        </p:txBody>
      </p:sp>
    </p:spTree>
    <p:extLst>
      <p:ext uri="{BB962C8B-B14F-4D97-AF65-F5344CB8AC3E}">
        <p14:creationId xmlns:p14="http://schemas.microsoft.com/office/powerpoint/2010/main" val="23833178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xmlns="" id="{763F7281-E82C-4852-8CAA-8A3A74EAA725}"/>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9638" name="think-cell Folie" r:id="rId5" imgW="344" imgH="345" progId="TCLayout.ActiveDocument.1">
                  <p:embed/>
                </p:oleObj>
              </mc:Choice>
              <mc:Fallback>
                <p:oleObj name="think-cell Folie" r:id="rId5" imgW="344" imgH="345"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xmlns="" id="{5E4388A6-93FF-4571-952B-B35508AF3E85}"/>
              </a:ext>
            </a:extLst>
          </p:cNvPr>
          <p:cNvSpPr>
            <a:spLocks noGrp="1"/>
          </p:cNvSpPr>
          <p:nvPr>
            <p:ph type="title"/>
          </p:nvPr>
        </p:nvSpPr>
        <p:spPr bwMode="gray">
          <a:xfrm>
            <a:off x="479425" y="395588"/>
            <a:ext cx="11233150" cy="382733"/>
          </a:xfrm>
        </p:spPr>
        <p:txBody>
          <a:bodyPr vert="horz"/>
          <a:lstStyle/>
          <a:p>
            <a:r>
              <a:rPr lang="de-DE" dirty="0" err="1"/>
              <a:t>Measurements</a:t>
            </a:r>
            <a:endParaRPr lang="de-DE" dirty="0"/>
          </a:p>
        </p:txBody>
      </p:sp>
      <p:sp>
        <p:nvSpPr>
          <p:cNvPr id="14" name="Textplatzhalter 13">
            <a:extLst>
              <a:ext uri="{FF2B5EF4-FFF2-40B4-BE49-F238E27FC236}">
                <a16:creationId xmlns:a16="http://schemas.microsoft.com/office/drawing/2014/main" xmlns="" id="{4763B563-5C41-4BC9-808C-D87F16FA02CB}"/>
              </a:ext>
            </a:extLst>
          </p:cNvPr>
          <p:cNvSpPr>
            <a:spLocks noGrp="1"/>
          </p:cNvSpPr>
          <p:nvPr>
            <p:ph type="body" sz="quarter" idx="13"/>
          </p:nvPr>
        </p:nvSpPr>
        <p:spPr>
          <a:xfrm>
            <a:off x="479425" y="778321"/>
            <a:ext cx="11233150" cy="338554"/>
          </a:xfrm>
        </p:spPr>
        <p:txBody>
          <a:bodyPr/>
          <a:lstStyle/>
          <a:p>
            <a:r>
              <a:rPr lang="de-DE" dirty="0" smtClean="0">
                <a:solidFill>
                  <a:srgbClr val="669DB2"/>
                </a:solidFill>
              </a:rPr>
              <a:t>The scenarios</a:t>
            </a:r>
            <a:endParaRPr lang="en-US" dirty="0"/>
          </a:p>
        </p:txBody>
      </p:sp>
      <p:pic>
        <p:nvPicPr>
          <p:cNvPr id="3" name="Picture 2" descr="UFBA no Colégio da Polícia Militar – Dendezeiros, Bahia | Kids Save Lives  Brasil">
            <a:extLst>
              <a:ext uri="{FF2B5EF4-FFF2-40B4-BE49-F238E27FC236}">
                <a16:creationId xmlns:a16="http://schemas.microsoft.com/office/drawing/2014/main" xmlns="" id="{005B3407-21BA-B3DF-49E7-FE02BBDB46E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E382CDA8-E524-CC7B-9C3D-2B04628CB5B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xmlns="" id="{2FA76C16-98C2-83AB-6AAD-89B45CEDEF7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9" name="Datumsplatzhalter 2">
            <a:extLst>
              <a:ext uri="{FF2B5EF4-FFF2-40B4-BE49-F238E27FC236}">
                <a16:creationId xmlns:a16="http://schemas.microsoft.com/office/drawing/2014/main" xmlns="" id="{E8493BBF-57AE-E4C5-2A9A-7B2ADE5C61C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xmlns="" id="{14D1DA9C-D167-30B9-6F53-F515BC013CD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17</a:t>
            </a:fld>
            <a:r>
              <a:rPr lang="de-DE" sz="800" dirty="0"/>
              <a:t> </a:t>
            </a:r>
          </a:p>
        </p:txBody>
      </p:sp>
      <p:sp>
        <p:nvSpPr>
          <p:cNvPr id="11" name="Textplatzhalter 6">
            <a:extLst>
              <a:ext uri="{FF2B5EF4-FFF2-40B4-BE49-F238E27FC236}">
                <a16:creationId xmlns:a16="http://schemas.microsoft.com/office/drawing/2014/main" xmlns="" id="{42BE97A4-9C0B-F509-6AFC-5ACEB52D8775}"/>
              </a:ext>
            </a:extLst>
          </p:cNvPr>
          <p:cNvSpPr txBox="1">
            <a:spLocks/>
          </p:cNvSpPr>
          <p:nvPr/>
        </p:nvSpPr>
        <p:spPr bwMode="gray">
          <a:xfrm>
            <a:off x="479425" y="1539653"/>
            <a:ext cx="5393997"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2" name="Imagem 1"/>
          <p:cNvPicPr>
            <a:picLocks noChangeAspect="1"/>
          </p:cNvPicPr>
          <p:nvPr/>
        </p:nvPicPr>
        <p:blipFill rotWithShape="1">
          <a:blip r:embed="rId9">
            <a:extLst>
              <a:ext uri="{28A0092B-C50C-407E-A947-70E740481C1C}">
                <a14:useLocalDpi xmlns:a14="http://schemas.microsoft.com/office/drawing/2010/main" val="0"/>
              </a:ext>
            </a:extLst>
          </a:blip>
          <a:srcRect t="19819" b="22027"/>
          <a:stretch/>
        </p:blipFill>
        <p:spPr>
          <a:xfrm>
            <a:off x="807213" y="1830643"/>
            <a:ext cx="4738420" cy="3677990"/>
          </a:xfrm>
          <a:prstGeom prst="rect">
            <a:avLst/>
          </a:prstGeom>
        </p:spPr>
      </p:pic>
      <p:sp>
        <p:nvSpPr>
          <p:cNvPr id="16" name="Textplatzhalter 6">
            <a:extLst>
              <a:ext uri="{FF2B5EF4-FFF2-40B4-BE49-F238E27FC236}">
                <a16:creationId xmlns:a16="http://schemas.microsoft.com/office/drawing/2014/main" xmlns="" id="{42BE97A4-9C0B-F509-6AFC-5ACEB52D8775}"/>
              </a:ext>
            </a:extLst>
          </p:cNvPr>
          <p:cNvSpPr txBox="1">
            <a:spLocks/>
          </p:cNvSpPr>
          <p:nvPr/>
        </p:nvSpPr>
        <p:spPr bwMode="gray">
          <a:xfrm>
            <a:off x="6201210" y="1539653"/>
            <a:ext cx="5393997"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10" name="Retângulo de cantos arredondados 9"/>
          <p:cNvSpPr/>
          <p:nvPr/>
        </p:nvSpPr>
        <p:spPr>
          <a:xfrm>
            <a:off x="4445000" y="4961978"/>
            <a:ext cx="982716" cy="444500"/>
          </a:xfrm>
          <a:prstGeom prst="roundRect">
            <a:avLst/>
          </a:prstGeom>
          <a:solidFill>
            <a:srgbClr val="E3EDF1">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algn="ctr">
              <a:lnSpc>
                <a:spcPts val="1960"/>
              </a:lnSpc>
              <a:buClr>
                <a:schemeClr val="accent1"/>
              </a:buClr>
            </a:pPr>
            <a:r>
              <a:rPr lang="pt-BR" sz="1400" dirty="0" smtClean="0">
                <a:solidFill>
                  <a:schemeClr val="tx1"/>
                </a:solidFill>
              </a:rPr>
              <a:t>The Mine </a:t>
            </a:r>
            <a:endParaRPr lang="pt-BR" sz="1400" dirty="0">
              <a:solidFill>
                <a:schemeClr val="tx1"/>
              </a:solidFill>
            </a:endParaRPr>
          </a:p>
        </p:txBody>
      </p:sp>
    </p:spTree>
    <p:extLst>
      <p:ext uri="{BB962C8B-B14F-4D97-AF65-F5344CB8AC3E}">
        <p14:creationId xmlns:p14="http://schemas.microsoft.com/office/powerpoint/2010/main" val="1579287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479426" y="1546450"/>
            <a:ext cx="7226299"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8138"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4" name="Picture 3" descr="A picture containing text, map, diagram, atlas&#10;&#10;Description automatically generated">
            <a:extLst>
              <a:ext uri="{FF2B5EF4-FFF2-40B4-BE49-F238E27FC236}">
                <a16:creationId xmlns:a16="http://schemas.microsoft.com/office/drawing/2014/main" xmlns="" id="{F38B4946-EA85-6DEA-5686-A11E9BF0F29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0725" y="1793289"/>
            <a:ext cx="6743700" cy="3766292"/>
          </a:xfrm>
          <a:prstGeom prst="rect">
            <a:avLst/>
          </a:prstGeom>
        </p:spPr>
      </p:pic>
      <p:sp>
        <p:nvSpPr>
          <p:cNvPr id="8" name="Textplatzhalter 14">
            <a:extLst>
              <a:ext uri="{FF2B5EF4-FFF2-40B4-BE49-F238E27FC236}">
                <a16:creationId xmlns:a16="http://schemas.microsoft.com/office/drawing/2014/main" xmlns="" id="{7D5B0024-0D9F-F833-3F1E-6D9DC815E88D}"/>
              </a:ext>
            </a:extLst>
          </p:cNvPr>
          <p:cNvSpPr>
            <a:spLocks noGrp="1"/>
          </p:cNvSpPr>
          <p:nvPr>
            <p:ph type="body" sz="quarter" idx="14"/>
          </p:nvPr>
        </p:nvSpPr>
        <p:spPr>
          <a:xfrm>
            <a:off x="8099424" y="1667304"/>
            <a:ext cx="3201193" cy="4034310"/>
          </a:xfrm>
        </p:spPr>
        <p:txBody>
          <a:bodyPr/>
          <a:lstStyle/>
          <a:p>
            <a:r>
              <a:rPr lang="en-US" dirty="0">
                <a:solidFill>
                  <a:srgbClr val="005B7F"/>
                </a:solidFill>
              </a:rPr>
              <a:t>Characteristics</a:t>
            </a:r>
            <a:r>
              <a:rPr lang="de-DE" dirty="0">
                <a:solidFill>
                  <a:srgbClr val="005B7F"/>
                </a:solidFill>
              </a:rPr>
              <a:t>:</a:t>
            </a:r>
          </a:p>
          <a:p>
            <a:pPr lvl="4">
              <a:lnSpc>
                <a:spcPct val="150000"/>
              </a:lnSpc>
              <a:buClr>
                <a:srgbClr val="669DB2"/>
              </a:buClr>
            </a:pPr>
            <a:r>
              <a:rPr lang="de-DE" dirty="0" err="1"/>
              <a:t>Approximately</a:t>
            </a:r>
            <a:r>
              <a:rPr lang="de-DE" dirty="0"/>
              <a:t> 700 </a:t>
            </a:r>
            <a:r>
              <a:rPr lang="de-DE" dirty="0" err="1"/>
              <a:t>meters</a:t>
            </a:r>
            <a:r>
              <a:rPr lang="de-DE" dirty="0"/>
              <a:t> </a:t>
            </a:r>
            <a:r>
              <a:rPr lang="de-DE" dirty="0" err="1"/>
              <a:t>below</a:t>
            </a:r>
            <a:r>
              <a:rPr lang="de-DE" dirty="0"/>
              <a:t> </a:t>
            </a:r>
            <a:r>
              <a:rPr lang="de-DE" dirty="0" err="1"/>
              <a:t>surface</a:t>
            </a:r>
            <a:endParaRPr lang="de-DE" dirty="0"/>
          </a:p>
          <a:p>
            <a:pPr lvl="4">
              <a:lnSpc>
                <a:spcPct val="150000"/>
              </a:lnSpc>
              <a:buClr>
                <a:srgbClr val="669DB2"/>
              </a:buClr>
            </a:pPr>
            <a:r>
              <a:rPr lang="de-DE" dirty="0"/>
              <a:t>Wi-Fi </a:t>
            </a:r>
            <a:r>
              <a:rPr lang="de-DE" dirty="0" err="1"/>
              <a:t>setup</a:t>
            </a:r>
            <a:endParaRPr lang="de-DE" dirty="0"/>
          </a:p>
          <a:p>
            <a:pPr lvl="4">
              <a:lnSpc>
                <a:spcPct val="150000"/>
              </a:lnSpc>
              <a:buClr>
                <a:srgbClr val="669DB2"/>
              </a:buClr>
            </a:pPr>
            <a:r>
              <a:rPr lang="de-DE" dirty="0"/>
              <a:t>Test </a:t>
            </a:r>
            <a:r>
              <a:rPr lang="de-DE" dirty="0" err="1"/>
              <a:t>parameters</a:t>
            </a:r>
            <a:r>
              <a:rPr lang="de-DE" dirty="0"/>
              <a:t>:</a:t>
            </a:r>
          </a:p>
          <a:p>
            <a:pPr lvl="5">
              <a:lnSpc>
                <a:spcPct val="150000"/>
              </a:lnSpc>
            </a:pPr>
            <a:r>
              <a:rPr lang="de-DE" dirty="0" err="1"/>
              <a:t>Latency</a:t>
            </a:r>
            <a:endParaRPr lang="de-DE" dirty="0"/>
          </a:p>
          <a:p>
            <a:pPr lvl="5">
              <a:lnSpc>
                <a:spcPct val="150000"/>
              </a:lnSpc>
            </a:pPr>
            <a:r>
              <a:rPr lang="de-DE" dirty="0" err="1"/>
              <a:t>Throughput</a:t>
            </a:r>
            <a:endParaRPr lang="de-DE" dirty="0"/>
          </a:p>
          <a:p>
            <a:pPr lvl="5">
              <a:lnSpc>
                <a:spcPct val="150000"/>
              </a:lnSpc>
            </a:pPr>
            <a:r>
              <a:rPr lang="de-DE" dirty="0"/>
              <a:t>Signal </a:t>
            </a:r>
            <a:r>
              <a:rPr lang="de-DE" dirty="0" err="1"/>
              <a:t>quality</a:t>
            </a:r>
            <a:endParaRPr lang="de-DE" dirty="0"/>
          </a:p>
          <a:p>
            <a:pPr lvl="5">
              <a:lnSpc>
                <a:spcPct val="150000"/>
              </a:lnSpc>
            </a:pPr>
            <a:r>
              <a:rPr lang="de-DE" dirty="0"/>
              <a:t>Coverage</a:t>
            </a:r>
          </a:p>
          <a:p>
            <a:pPr lvl="5">
              <a:lnSpc>
                <a:spcPct val="150000"/>
              </a:lnSpc>
            </a:pPr>
            <a:endParaRPr lang="de-DE" dirty="0"/>
          </a:p>
          <a:p>
            <a:pPr lvl="5">
              <a:lnSpc>
                <a:spcPct val="150000"/>
              </a:lnSpc>
            </a:pPr>
            <a:endParaRPr lang="de-DE" dirty="0"/>
          </a:p>
          <a:p>
            <a:pPr lvl="5">
              <a:lnSpc>
                <a:spcPct val="150000"/>
              </a:lnSpc>
            </a:pPr>
            <a:endParaRPr lang="de-DE" dirty="0"/>
          </a:p>
        </p:txBody>
      </p:sp>
      <p:sp>
        <p:nvSpPr>
          <p:cNvPr id="2" name="TextBox 1">
            <a:extLst>
              <a:ext uri="{FF2B5EF4-FFF2-40B4-BE49-F238E27FC236}">
                <a16:creationId xmlns:a16="http://schemas.microsoft.com/office/drawing/2014/main" xmlns="" id="{0591069E-6723-A728-69C0-0B8F78F534B6}"/>
              </a:ext>
            </a:extLst>
          </p:cNvPr>
          <p:cNvSpPr txBox="1"/>
          <p:nvPr/>
        </p:nvSpPr>
        <p:spPr>
          <a:xfrm>
            <a:off x="7464425" y="555025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[1]</a:t>
            </a:r>
          </a:p>
        </p:txBody>
      </p:sp>
      <p:pic>
        <p:nvPicPr>
          <p:cNvPr id="10" name="Picture 9" descr="UFBA no Colégio da Polícia Militar – Dendezeiros, Bahia | Kids Save Lives  Brasil">
            <a:extLst>
              <a:ext uri="{FF2B5EF4-FFF2-40B4-BE49-F238E27FC236}">
                <a16:creationId xmlns:a16="http://schemas.microsoft.com/office/drawing/2014/main" xmlns="" id="{BF7AABCF-70DF-0008-34DB-5699E726F58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xmlns="" id="{9DF8B326-A8F6-81D7-7E47-72D6E0A4FC0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xmlns="" id="{3EA934FB-5411-75F2-E609-B4833A325759}"/>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xmlns="" id="{DAE4BF69-13C5-7C10-6C1C-6939307C4C46}"/>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xmlns="" id="{C0DF1CAC-1AAC-5060-5C63-CAA7C9953285}"/>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18</a:t>
            </a:fld>
            <a:r>
              <a:rPr lang="de-DE" sz="800" dirty="0"/>
              <a:t> </a:t>
            </a:r>
          </a:p>
        </p:txBody>
      </p:sp>
    </p:spTree>
    <p:extLst>
      <p:ext uri="{BB962C8B-B14F-4D97-AF65-F5344CB8AC3E}">
        <p14:creationId xmlns:p14="http://schemas.microsoft.com/office/powerpoint/2010/main" val="1068530525"/>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478199" y="1546450"/>
            <a:ext cx="10993076"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9161"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11" name="Picture 10" descr="A screenshot of a game&#10;&#10;Description automatically generated with medium confidence">
            <a:extLst>
              <a:ext uri="{FF2B5EF4-FFF2-40B4-BE49-F238E27FC236}">
                <a16:creationId xmlns:a16="http://schemas.microsoft.com/office/drawing/2014/main" xmlns="" id="{7D69566A-00B4-1B07-B74F-EBDC910A38C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54889" y="1952625"/>
            <a:ext cx="3531270" cy="3512239"/>
          </a:xfrm>
          <a:prstGeom prst="rect">
            <a:avLst/>
          </a:prstGeom>
        </p:spPr>
      </p:pic>
      <p:pic>
        <p:nvPicPr>
          <p:cNvPr id="13" name="Picture 12" descr="A picture containing clothing, person, blue-collar worker, workwear&#10;&#10;Description automatically generated">
            <a:extLst>
              <a:ext uri="{FF2B5EF4-FFF2-40B4-BE49-F238E27FC236}">
                <a16:creationId xmlns:a16="http://schemas.microsoft.com/office/drawing/2014/main" xmlns="" id="{CCC85539-E320-2067-2557-74C50930476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909" y="1947740"/>
            <a:ext cx="3531270" cy="3517124"/>
          </a:xfrm>
          <a:prstGeom prst="rect">
            <a:avLst/>
          </a:prstGeom>
        </p:spPr>
      </p:pic>
      <p:grpSp>
        <p:nvGrpSpPr>
          <p:cNvPr id="18" name="Group 17">
            <a:extLst>
              <a:ext uri="{FF2B5EF4-FFF2-40B4-BE49-F238E27FC236}">
                <a16:creationId xmlns:a16="http://schemas.microsoft.com/office/drawing/2014/main" xmlns="" id="{B873E40D-EB94-AEC0-00A6-4A50B5BBD89A}"/>
              </a:ext>
            </a:extLst>
          </p:cNvPr>
          <p:cNvGrpSpPr/>
          <p:nvPr/>
        </p:nvGrpSpPr>
        <p:grpSpPr>
          <a:xfrm>
            <a:off x="9136496" y="1865383"/>
            <a:ext cx="1684442" cy="3623390"/>
            <a:chOff x="9045218" y="1841474"/>
            <a:chExt cx="1684442" cy="3623390"/>
          </a:xfrm>
        </p:grpSpPr>
        <p:pic>
          <p:nvPicPr>
            <p:cNvPr id="17" name="Picture 16" descr="A picture containing antenna, cable, pole&#10;&#10;Description automatically generated">
              <a:extLst>
                <a:ext uri="{FF2B5EF4-FFF2-40B4-BE49-F238E27FC236}">
                  <a16:creationId xmlns:a16="http://schemas.microsoft.com/office/drawing/2014/main" xmlns="" id="{334010BD-CB29-5B3A-BD0E-47A8C068710E}"/>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01853" y="3781425"/>
              <a:ext cx="1192222" cy="1683439"/>
            </a:xfrm>
            <a:prstGeom prst="rect">
              <a:avLst/>
            </a:prstGeom>
          </p:spPr>
        </p:pic>
        <p:pic>
          <p:nvPicPr>
            <p:cNvPr id="1026" name="Picture 2" descr="Industrial LTE Router, GPS, WLAN MILESIGHT UR75-L04EU-G-W">
              <a:extLst>
                <a:ext uri="{FF2B5EF4-FFF2-40B4-BE49-F238E27FC236}">
                  <a16:creationId xmlns:a16="http://schemas.microsoft.com/office/drawing/2014/main" xmlns="" id="{1B11BE13-9C81-9CE3-C86C-482467974001}"/>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5218" y="1841474"/>
              <a:ext cx="1684442" cy="16844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xmlns="" id="{2532FBE7-DB28-D031-6F94-8E10A2863999}"/>
              </a:ext>
            </a:extLst>
          </p:cNvPr>
          <p:cNvSpPr txBox="1"/>
          <p:nvPr/>
        </p:nvSpPr>
        <p:spPr>
          <a:xfrm>
            <a:off x="10875941" y="342900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[2]</a:t>
            </a:r>
          </a:p>
        </p:txBody>
      </p:sp>
      <p:sp>
        <p:nvSpPr>
          <p:cNvPr id="3" name="TextBox 2">
            <a:extLst>
              <a:ext uri="{FF2B5EF4-FFF2-40B4-BE49-F238E27FC236}">
                <a16:creationId xmlns:a16="http://schemas.microsoft.com/office/drawing/2014/main" xmlns="" id="{E2EAC4C3-7E02-950C-2595-B53A13E4D94E}"/>
              </a:ext>
            </a:extLst>
          </p:cNvPr>
          <p:cNvSpPr txBox="1"/>
          <p:nvPr/>
        </p:nvSpPr>
        <p:spPr>
          <a:xfrm>
            <a:off x="10875941" y="531155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[3]</a:t>
            </a:r>
          </a:p>
        </p:txBody>
      </p:sp>
      <p:pic>
        <p:nvPicPr>
          <p:cNvPr id="8" name="Picture 7" descr="UFBA no Colégio da Polícia Militar – Dendezeiros, Bahia | Kids Save Lives  Brasil">
            <a:extLst>
              <a:ext uri="{FF2B5EF4-FFF2-40B4-BE49-F238E27FC236}">
                <a16:creationId xmlns:a16="http://schemas.microsoft.com/office/drawing/2014/main" xmlns="" id="{23648CFC-B869-CF7D-4B8F-083BCD2435BD}"/>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xmlns="" id="{A92DF192-D4F8-6DC1-EEF5-3A65AB8A2F4A}"/>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xmlns="" id="{70CD28BD-6C09-9BFB-7467-F1B1A1BB45F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xmlns="" id="{6E56E775-7E05-F02A-D14D-813102DB384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9" name="Slide Number Placeholder 13">
            <a:extLst>
              <a:ext uri="{FF2B5EF4-FFF2-40B4-BE49-F238E27FC236}">
                <a16:creationId xmlns:a16="http://schemas.microsoft.com/office/drawing/2014/main" xmlns="" id="{458CC931-7F69-56A6-1275-7AE5786859C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19</a:t>
            </a:fld>
            <a:r>
              <a:rPr lang="de-DE" sz="800" dirty="0"/>
              <a:t> </a:t>
            </a:r>
          </a:p>
        </p:txBody>
      </p:sp>
    </p:spTree>
    <p:extLst>
      <p:ext uri="{BB962C8B-B14F-4D97-AF65-F5344CB8AC3E}">
        <p14:creationId xmlns:p14="http://schemas.microsoft.com/office/powerpoint/2010/main" val="853991925"/>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xmlns="" id="{0CCF772E-B200-4A5A-A523-AC73A3B0B1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777" name="think-cell Folie" r:id="rId5" imgW="344" imgH="345" progId="TCLayout.ActiveDocument.1">
                  <p:embed/>
                </p:oleObj>
              </mc:Choice>
              <mc:Fallback>
                <p:oleObj name="think-cell Folie" r:id="rId5" imgW="344" imgH="345" progId="TCLayout.ActiveDocument.1">
                  <p:embed/>
                  <p:pic>
                    <p:nvPicPr>
                      <p:cNvPr id="8" name="Objekt 7" hidden="1">
                        <a:extLst>
                          <a:ext uri="{FF2B5EF4-FFF2-40B4-BE49-F238E27FC236}">
                            <a16:creationId xmlns:a16="http://schemas.microsoft.com/office/drawing/2014/main" xmlns="" id="{0CCF772E-B200-4A5A-A523-AC73A3B0B1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xmlns="" id="{A084D317-82FF-4C40-AE4D-3B5721D6CFCD}"/>
              </a:ext>
            </a:extLst>
          </p:cNvPr>
          <p:cNvGraphicFramePr>
            <a:graphicFrameLocks noGrp="1"/>
          </p:cNvGraphicFramePr>
          <p:nvPr>
            <p:extLst>
              <p:ext uri="{D42A27DB-BD31-4B8C-83A1-F6EECF244321}">
                <p14:modId xmlns:p14="http://schemas.microsoft.com/office/powerpoint/2010/main" val="2824018369"/>
              </p:ext>
            </p:extLst>
          </p:nvPr>
        </p:nvGraphicFramePr>
        <p:xfrm>
          <a:off x="479426" y="1700215"/>
          <a:ext cx="11233150" cy="2564040"/>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xmlns="" val="20000"/>
                    </a:ext>
                  </a:extLst>
                </a:gridCol>
                <a:gridCol w="10816995">
                  <a:extLst>
                    <a:ext uri="{9D8B030D-6E8A-4147-A177-3AD203B41FA5}">
                      <a16:colId xmlns:a16="http://schemas.microsoft.com/office/drawing/2014/main" xmlns=""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xmlns=""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dirty="0">
                          <a:solidFill>
                            <a:schemeClr val="tx1"/>
                          </a:solidFill>
                          <a:latin typeface="+mj-lt"/>
                          <a:ea typeface="+mn-ea"/>
                          <a:cs typeface="+mn-cs"/>
                        </a:rPr>
                        <a:t>Objectives</a:t>
                      </a:r>
                      <a:endParaRPr lang="en-US"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p:sp>
        <p:nvSpPr>
          <p:cNvPr id="11" name="Title 10">
            <a:extLst>
              <a:ext uri="{FF2B5EF4-FFF2-40B4-BE49-F238E27FC236}">
                <a16:creationId xmlns:a16="http://schemas.microsoft.com/office/drawing/2014/main" xmlns="" id="{C065D80D-23CB-9846-91E0-382C2049DD40}"/>
              </a:ext>
            </a:extLst>
          </p:cNvPr>
          <p:cNvSpPr>
            <a:spLocks noGrp="1"/>
          </p:cNvSpPr>
          <p:nvPr>
            <p:ph type="title"/>
          </p:nvPr>
        </p:nvSpPr>
        <p:spPr/>
        <p:txBody>
          <a:bodyPr/>
          <a:lstStyle/>
          <a:p>
            <a:r>
              <a:rPr lang="pt-BR" dirty="0"/>
              <a:t>Table of Contents</a:t>
            </a:r>
            <a:endParaRPr lang="de-DE" dirty="0"/>
          </a:p>
        </p:txBody>
      </p:sp>
      <p:pic>
        <p:nvPicPr>
          <p:cNvPr id="5" name="Picture 4" descr="UFBA no Colégio da Polícia Militar – Dendezeiros, Bahia | Kids Save Lives  Brasil">
            <a:extLst>
              <a:ext uri="{FF2B5EF4-FFF2-40B4-BE49-F238E27FC236}">
                <a16:creationId xmlns:a16="http://schemas.microsoft.com/office/drawing/2014/main" xmlns="" id="{AB93EF3B-F0C1-7497-3D24-4B11133847D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GO UFBA | Brands of the World™ | Download vector logos and logotypes">
            <a:extLst>
              <a:ext uri="{FF2B5EF4-FFF2-40B4-BE49-F238E27FC236}">
                <a16:creationId xmlns:a16="http://schemas.microsoft.com/office/drawing/2014/main" xmlns="" id="{6DC536D7-95AF-D755-76B2-7C16E3972B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3">
            <a:extLst>
              <a:ext uri="{FF2B5EF4-FFF2-40B4-BE49-F238E27FC236}">
                <a16:creationId xmlns:a16="http://schemas.microsoft.com/office/drawing/2014/main" xmlns="" id="{10994C18-BD9E-B67A-EF95-51F7A279D03E}"/>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9" name="Datumsplatzhalter 2">
            <a:extLst>
              <a:ext uri="{FF2B5EF4-FFF2-40B4-BE49-F238E27FC236}">
                <a16:creationId xmlns:a16="http://schemas.microsoft.com/office/drawing/2014/main" xmlns="" id="{DE12D8C2-E743-5AE5-63BD-EAC71A7265C4}"/>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xmlns="" id="{E0165D26-054F-4E6B-F1B6-2C1951946A7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a:t>
            </a:fld>
            <a:r>
              <a:rPr lang="de-DE" sz="800" dirty="0"/>
              <a:t> </a:t>
            </a:r>
          </a:p>
        </p:txBody>
      </p:sp>
    </p:spTree>
    <p:extLst>
      <p:ext uri="{BB962C8B-B14F-4D97-AF65-F5344CB8AC3E}">
        <p14:creationId xmlns:p14="http://schemas.microsoft.com/office/powerpoint/2010/main" val="2990469151"/>
      </p:ext>
    </p:extLst>
  </p:cSld>
  <p:clrMapOvr>
    <a:masterClrMapping/>
  </p:clrMapOvr>
  <p:transition spd="slow">
    <p:push dir="u"/>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platzhalter 6">
            <a:extLst>
              <a:ext uri="{FF2B5EF4-FFF2-40B4-BE49-F238E27FC236}">
                <a16:creationId xmlns:a16="http://schemas.microsoft.com/office/drawing/2014/main" xmlns="" id="{AB1657B9-AF0D-A162-CC5B-49EBEBF1A95A}"/>
              </a:ext>
            </a:extLst>
          </p:cNvPr>
          <p:cNvSpPr txBox="1">
            <a:spLocks/>
          </p:cNvSpPr>
          <p:nvPr/>
        </p:nvSpPr>
        <p:spPr bwMode="gray">
          <a:xfrm>
            <a:off x="2436808" y="1479986"/>
            <a:ext cx="7325342" cy="4320091"/>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0185"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14" name="Picture 13" descr="UFBA no Colégio da Polícia Militar – Dendezeiros, Bahia | Kids Save Lives  Brasil">
            <a:extLst>
              <a:ext uri="{FF2B5EF4-FFF2-40B4-BE49-F238E27FC236}">
                <a16:creationId xmlns:a16="http://schemas.microsoft.com/office/drawing/2014/main" xmlns="" id="{5A467D35-02DE-0761-F314-10DE767E085A}"/>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OGO UFBA | Brands of the World™ | Download vector logos and logotypes">
            <a:extLst>
              <a:ext uri="{FF2B5EF4-FFF2-40B4-BE49-F238E27FC236}">
                <a16:creationId xmlns:a16="http://schemas.microsoft.com/office/drawing/2014/main" xmlns="" id="{3019B447-FC3E-4260-C808-8273B5D0B1D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3">
            <a:extLst>
              <a:ext uri="{FF2B5EF4-FFF2-40B4-BE49-F238E27FC236}">
                <a16:creationId xmlns:a16="http://schemas.microsoft.com/office/drawing/2014/main" xmlns="" id="{A5E57163-988C-A74F-0D57-3054778051AD}"/>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7" name="Datumsplatzhalter 2">
            <a:extLst>
              <a:ext uri="{FF2B5EF4-FFF2-40B4-BE49-F238E27FC236}">
                <a16:creationId xmlns:a16="http://schemas.microsoft.com/office/drawing/2014/main" xmlns="" id="{B8463517-391A-77DA-64DA-2D23CA8CA934}"/>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23" name="Slide Number Placeholder 13">
            <a:extLst>
              <a:ext uri="{FF2B5EF4-FFF2-40B4-BE49-F238E27FC236}">
                <a16:creationId xmlns:a16="http://schemas.microsoft.com/office/drawing/2014/main" xmlns="" id="{BE5490FB-2C40-0927-9C2B-354BD1C6908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20</a:t>
            </a:fld>
            <a:r>
              <a:rPr lang="de-DE" sz="800" dirty="0"/>
              <a:t> </a:t>
            </a:r>
          </a:p>
        </p:txBody>
      </p:sp>
      <p:sp>
        <p:nvSpPr>
          <p:cNvPr id="34" name="Rectangle 33">
            <a:extLst>
              <a:ext uri="{FF2B5EF4-FFF2-40B4-BE49-F238E27FC236}">
                <a16:creationId xmlns:a16="http://schemas.microsoft.com/office/drawing/2014/main" xmlns="" id="{E2902391-D1B9-F442-4BEB-903D696DB736}"/>
              </a:ext>
            </a:extLst>
          </p:cNvPr>
          <p:cNvSpPr/>
          <p:nvPr/>
        </p:nvSpPr>
        <p:spPr>
          <a:xfrm>
            <a:off x="2750007" y="1766549"/>
            <a:ext cx="6691983" cy="376603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pic>
        <p:nvPicPr>
          <p:cNvPr id="32" name="Picture 31">
            <a:extLst>
              <a:ext uri="{FF2B5EF4-FFF2-40B4-BE49-F238E27FC236}">
                <a16:creationId xmlns:a16="http://schemas.microsoft.com/office/drawing/2014/main" xmlns="" id="{86C9C7A8-146C-1335-6014-DF941372566B}"/>
              </a:ext>
            </a:extLst>
          </p:cNvPr>
          <p:cNvPicPr>
            <a:picLocks noChangeAspect="1"/>
          </p:cNvPicPr>
          <p:nvPr/>
        </p:nvPicPr>
        <p:blipFill>
          <a:blip r:embed="rId9"/>
          <a:stretch>
            <a:fillRect/>
          </a:stretch>
        </p:blipFill>
        <p:spPr>
          <a:xfrm>
            <a:off x="2750008" y="1829603"/>
            <a:ext cx="6674264" cy="3707190"/>
          </a:xfrm>
          <a:prstGeom prst="rect">
            <a:avLst/>
          </a:prstGeom>
        </p:spPr>
      </p:pic>
      <p:sp>
        <p:nvSpPr>
          <p:cNvPr id="33" name="Textplatzhalter 14">
            <a:extLst>
              <a:ext uri="{FF2B5EF4-FFF2-40B4-BE49-F238E27FC236}">
                <a16:creationId xmlns:a16="http://schemas.microsoft.com/office/drawing/2014/main" xmlns="" id="{9181A51A-731C-82E9-604F-2437D4B1A320}"/>
              </a:ext>
            </a:extLst>
          </p:cNvPr>
          <p:cNvSpPr>
            <a:spLocks noGrp="1"/>
          </p:cNvSpPr>
          <p:nvPr>
            <p:ph type="body" sz="quarter" idx="14"/>
          </p:nvPr>
        </p:nvSpPr>
        <p:spPr>
          <a:xfrm>
            <a:off x="2429849" y="1514904"/>
            <a:ext cx="7332301" cy="191399"/>
          </a:xfrm>
        </p:spPr>
        <p:txBody>
          <a:bodyPr/>
          <a:lstStyle/>
          <a:p>
            <a:pPr algn="ctr"/>
            <a:r>
              <a:rPr lang="de-DE" sz="1200" dirty="0">
                <a:solidFill>
                  <a:srgbClr val="005B7F"/>
                </a:solidFill>
              </a:rPr>
              <a:t>Signal Quality x </a:t>
            </a:r>
            <a:r>
              <a:rPr lang="de-DE" sz="1200" dirty="0" err="1">
                <a:solidFill>
                  <a:srgbClr val="005B7F"/>
                </a:solidFill>
              </a:rPr>
              <a:t>Distance</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BrosTrend</a:t>
            </a:r>
            <a:r>
              <a:rPr lang="de-DE" sz="1200" dirty="0">
                <a:solidFill>
                  <a:srgbClr val="005B7F"/>
                </a:solidFill>
              </a:rPr>
              <a:t> </a:t>
            </a:r>
            <a:r>
              <a:rPr lang="de-DE" sz="1200" dirty="0" err="1">
                <a:solidFill>
                  <a:srgbClr val="005B7F"/>
                </a:solidFill>
              </a:rPr>
              <a:t>device</a:t>
            </a:r>
            <a:endParaRPr lang="de-DE" sz="1200" dirty="0"/>
          </a:p>
        </p:txBody>
      </p:sp>
    </p:spTree>
    <p:extLst>
      <p:ext uri="{BB962C8B-B14F-4D97-AF65-F5344CB8AC3E}">
        <p14:creationId xmlns:p14="http://schemas.microsoft.com/office/powerpoint/2010/main" val="382080329"/>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1209"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grpSp>
        <p:nvGrpSpPr>
          <p:cNvPr id="20" name="Group 19">
            <a:extLst>
              <a:ext uri="{FF2B5EF4-FFF2-40B4-BE49-F238E27FC236}">
                <a16:creationId xmlns:a16="http://schemas.microsoft.com/office/drawing/2014/main" xmlns="" id="{92CB797B-BEF0-08AB-CF38-E6C246D5E109}"/>
              </a:ext>
            </a:extLst>
          </p:cNvPr>
          <p:cNvGrpSpPr/>
          <p:nvPr/>
        </p:nvGrpSpPr>
        <p:grpSpPr>
          <a:xfrm>
            <a:off x="2429849" y="1479987"/>
            <a:ext cx="7332301" cy="4326433"/>
            <a:chOff x="2535598" y="1546450"/>
            <a:chExt cx="7332301" cy="4259970"/>
          </a:xfrm>
        </p:grpSpPr>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2535598" y="1546450"/>
              <a:ext cx="7332301"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xmlns="" id="{84EDCAF7-30CE-F5CE-0A08-9E43BF5C2695}"/>
                </a:ext>
              </a:extLst>
            </p:cNvPr>
            <p:cNvPicPr>
              <a:picLocks noChangeAspect="1"/>
            </p:cNvPicPr>
            <p:nvPr/>
          </p:nvPicPr>
          <p:blipFill rotWithShape="1">
            <a:blip r:embed="rId6"/>
            <a:srcRect t="464"/>
            <a:stretch/>
          </p:blipFill>
          <p:spPr>
            <a:xfrm>
              <a:off x="2855756" y="1833372"/>
              <a:ext cx="6691983" cy="3703421"/>
            </a:xfrm>
            <a:prstGeom prst="rect">
              <a:avLst/>
            </a:prstGeom>
          </p:spPr>
        </p:pic>
      </p:grpSp>
      <p:pic>
        <p:nvPicPr>
          <p:cNvPr id="13" name="Picture 12" descr="UFBA no Colégio da Polícia Militar – Dendezeiros, Bahia | Kids Save Lives  Brasil">
            <a:extLst>
              <a:ext uri="{FF2B5EF4-FFF2-40B4-BE49-F238E27FC236}">
                <a16:creationId xmlns:a16="http://schemas.microsoft.com/office/drawing/2014/main" xmlns="" id="{7439A740-B7AD-2008-24CE-0AF12B21AE6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xmlns="" id="{B6EE7D77-03FE-5ABF-1A71-6D67E54E30F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5" name="Fußzeilenplatzhalter 3">
            <a:extLst>
              <a:ext uri="{FF2B5EF4-FFF2-40B4-BE49-F238E27FC236}">
                <a16:creationId xmlns:a16="http://schemas.microsoft.com/office/drawing/2014/main" xmlns="" id="{A2FC7BED-DA1A-9682-7B7B-0854C806E115}"/>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6" name="Datumsplatzhalter 2">
            <a:extLst>
              <a:ext uri="{FF2B5EF4-FFF2-40B4-BE49-F238E27FC236}">
                <a16:creationId xmlns:a16="http://schemas.microsoft.com/office/drawing/2014/main" xmlns="" id="{B3FA8788-F6A3-A87B-51DC-C56825A4E32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8" name="Textplatzhalter 14">
            <a:extLst>
              <a:ext uri="{FF2B5EF4-FFF2-40B4-BE49-F238E27FC236}">
                <a16:creationId xmlns:a16="http://schemas.microsoft.com/office/drawing/2014/main" xmlns="" id="{2731B6A8-ADE9-311E-E94E-6691D372005B}"/>
              </a:ext>
            </a:extLst>
          </p:cNvPr>
          <p:cNvSpPr>
            <a:spLocks noGrp="1"/>
          </p:cNvSpPr>
          <p:nvPr>
            <p:ph type="body" sz="quarter" idx="14"/>
          </p:nvPr>
        </p:nvSpPr>
        <p:spPr>
          <a:xfrm>
            <a:off x="2429849" y="1514904"/>
            <a:ext cx="7332301" cy="191399"/>
          </a:xfrm>
        </p:spPr>
        <p:txBody>
          <a:bodyPr/>
          <a:lstStyle/>
          <a:p>
            <a:pPr algn="ctr"/>
            <a:r>
              <a:rPr lang="de-DE" sz="1200" dirty="0" err="1">
                <a:solidFill>
                  <a:srgbClr val="005B7F"/>
                </a:solidFill>
              </a:rPr>
              <a:t>Latency</a:t>
            </a:r>
            <a:r>
              <a:rPr lang="de-DE" sz="1200" dirty="0">
                <a:solidFill>
                  <a:srgbClr val="005B7F"/>
                </a:solidFill>
              </a:rPr>
              <a:t> x </a:t>
            </a:r>
            <a:r>
              <a:rPr lang="de-DE" sz="1200" dirty="0" err="1">
                <a:solidFill>
                  <a:srgbClr val="005B7F"/>
                </a:solidFill>
              </a:rPr>
              <a:t>Distance</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BrosTrend</a:t>
            </a:r>
            <a:r>
              <a:rPr lang="de-DE" sz="1200" dirty="0">
                <a:solidFill>
                  <a:srgbClr val="005B7F"/>
                </a:solidFill>
              </a:rPr>
              <a:t> </a:t>
            </a:r>
            <a:r>
              <a:rPr lang="de-DE" sz="1200" dirty="0" err="1">
                <a:solidFill>
                  <a:srgbClr val="005B7F"/>
                </a:solidFill>
              </a:rPr>
              <a:t>device</a:t>
            </a:r>
            <a:endParaRPr lang="de-DE" sz="1200" dirty="0"/>
          </a:p>
        </p:txBody>
      </p:sp>
      <p:sp>
        <p:nvSpPr>
          <p:cNvPr id="22" name="Slide Number Placeholder 13">
            <a:extLst>
              <a:ext uri="{FF2B5EF4-FFF2-40B4-BE49-F238E27FC236}">
                <a16:creationId xmlns:a16="http://schemas.microsoft.com/office/drawing/2014/main" xmlns="" id="{8361DF48-15D1-D9BD-C7C2-057C01A6B71E}"/>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21</a:t>
            </a:fld>
            <a:r>
              <a:rPr lang="de-DE" sz="800" dirty="0"/>
              <a:t> </a:t>
            </a:r>
          </a:p>
        </p:txBody>
      </p:sp>
    </p:spTree>
    <p:extLst>
      <p:ext uri="{BB962C8B-B14F-4D97-AF65-F5344CB8AC3E}">
        <p14:creationId xmlns:p14="http://schemas.microsoft.com/office/powerpoint/2010/main" val="1954855597"/>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233"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1876425" y="1479987"/>
            <a:ext cx="8439150" cy="4326433"/>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xmlns="" id="{1844C964-86D0-65AE-FE75-0872D2204F02}"/>
              </a:ext>
            </a:extLst>
          </p:cNvPr>
          <p:cNvPicPr>
            <a:picLocks noChangeAspect="1"/>
          </p:cNvPicPr>
          <p:nvPr/>
        </p:nvPicPr>
        <p:blipFill rotWithShape="1">
          <a:blip r:embed="rId7"/>
          <a:srcRect l="1722" t="1110"/>
          <a:stretch/>
        </p:blipFill>
        <p:spPr>
          <a:xfrm>
            <a:off x="2188980" y="1833575"/>
            <a:ext cx="7814042" cy="3700119"/>
          </a:xfrm>
          <a:prstGeom prst="rect">
            <a:avLst/>
          </a:prstGeom>
        </p:spPr>
      </p:pic>
      <p:pic>
        <p:nvPicPr>
          <p:cNvPr id="4" name="Picture 3" descr="UFBA no Colégio da Polícia Militar – Dendezeiros, Bahia | Kids Save Lives  Brasil">
            <a:extLst>
              <a:ext uri="{FF2B5EF4-FFF2-40B4-BE49-F238E27FC236}">
                <a16:creationId xmlns:a16="http://schemas.microsoft.com/office/drawing/2014/main" xmlns="" id="{A04C13D8-5CDB-29A0-4B49-5EC0A62B4AF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xmlns="" id="{C4C8A577-CD40-C495-EA54-F0CB011CDDF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xmlns="" id="{A991D579-664E-06C0-031A-13EC2EA8050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xmlns="" id="{183C2A5B-60E1-A8AC-54F9-4768ED83482F}"/>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xmlns="" id="{655949FF-49ED-A964-B67D-5DFDA0D76DF4}"/>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22</a:t>
            </a:fld>
            <a:r>
              <a:rPr lang="de-DE" sz="800" dirty="0"/>
              <a:t> </a:t>
            </a:r>
          </a:p>
        </p:txBody>
      </p:sp>
      <p:sp>
        <p:nvSpPr>
          <p:cNvPr id="15" name="Textplatzhalter 14">
            <a:extLst>
              <a:ext uri="{FF2B5EF4-FFF2-40B4-BE49-F238E27FC236}">
                <a16:creationId xmlns:a16="http://schemas.microsoft.com/office/drawing/2014/main" xmlns="" id="{7E997757-E712-1007-7234-C79D31D91781}"/>
              </a:ext>
            </a:extLst>
          </p:cNvPr>
          <p:cNvSpPr>
            <a:spLocks noGrp="1"/>
          </p:cNvSpPr>
          <p:nvPr>
            <p:ph type="body" sz="quarter" idx="14"/>
          </p:nvPr>
        </p:nvSpPr>
        <p:spPr>
          <a:xfrm>
            <a:off x="2429849" y="1514904"/>
            <a:ext cx="7332301" cy="191399"/>
          </a:xfrm>
        </p:spPr>
        <p:txBody>
          <a:bodyPr/>
          <a:lstStyle/>
          <a:p>
            <a:pPr algn="ctr"/>
            <a:r>
              <a:rPr lang="de-DE" sz="1200" dirty="0">
                <a:solidFill>
                  <a:srgbClr val="005B7F"/>
                </a:solidFill>
              </a:rPr>
              <a:t>Signal Quality and </a:t>
            </a:r>
            <a:r>
              <a:rPr lang="de-DE" sz="1200" dirty="0" err="1">
                <a:solidFill>
                  <a:srgbClr val="005B7F"/>
                </a:solidFill>
              </a:rPr>
              <a:t>Throughput</a:t>
            </a:r>
            <a:r>
              <a:rPr lang="de-DE" sz="1200" dirty="0">
                <a:solidFill>
                  <a:srgbClr val="005B7F"/>
                </a:solidFill>
              </a:rPr>
              <a:t> x </a:t>
            </a:r>
            <a:r>
              <a:rPr lang="de-DE" sz="1200" dirty="0" err="1">
                <a:solidFill>
                  <a:srgbClr val="005B7F"/>
                </a:solidFill>
              </a:rPr>
              <a:t>Distance</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BrosTrend</a:t>
            </a:r>
            <a:r>
              <a:rPr lang="de-DE" sz="1200" dirty="0">
                <a:solidFill>
                  <a:srgbClr val="005B7F"/>
                </a:solidFill>
              </a:rPr>
              <a:t> </a:t>
            </a:r>
            <a:r>
              <a:rPr lang="de-DE" sz="1200" dirty="0" err="1">
                <a:solidFill>
                  <a:srgbClr val="005B7F"/>
                </a:solidFill>
              </a:rPr>
              <a:t>device</a:t>
            </a:r>
            <a:endParaRPr lang="de-DE" sz="1200" dirty="0"/>
          </a:p>
        </p:txBody>
      </p:sp>
      <p:sp>
        <p:nvSpPr>
          <p:cNvPr id="17" name="Rectangle 16">
            <a:extLst>
              <a:ext uri="{FF2B5EF4-FFF2-40B4-BE49-F238E27FC236}">
                <a16:creationId xmlns:a16="http://schemas.microsoft.com/office/drawing/2014/main" xmlns="" id="{E65474B9-E519-8D5D-0302-96E3672F9E91}"/>
              </a:ext>
            </a:extLst>
          </p:cNvPr>
          <p:cNvSpPr/>
          <p:nvPr/>
        </p:nvSpPr>
        <p:spPr>
          <a:xfrm>
            <a:off x="2369344" y="1774838"/>
            <a:ext cx="7628913" cy="6646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8" name="Rectangle 17">
            <a:extLst>
              <a:ext uri="{FF2B5EF4-FFF2-40B4-BE49-F238E27FC236}">
                <a16:creationId xmlns:a16="http://schemas.microsoft.com/office/drawing/2014/main" xmlns="" id="{456DAC45-F544-551D-1234-CDA67264FDC7}"/>
              </a:ext>
            </a:extLst>
          </p:cNvPr>
          <p:cNvSpPr/>
          <p:nvPr/>
        </p:nvSpPr>
        <p:spPr>
          <a:xfrm>
            <a:off x="2193740" y="1774838"/>
            <a:ext cx="5654857" cy="6646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Tree>
    <p:extLst>
      <p:ext uri="{BB962C8B-B14F-4D97-AF65-F5344CB8AC3E}">
        <p14:creationId xmlns:p14="http://schemas.microsoft.com/office/powerpoint/2010/main" val="2481927436"/>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257"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4" name="Textplatzhalter 6">
            <a:extLst>
              <a:ext uri="{FF2B5EF4-FFF2-40B4-BE49-F238E27FC236}">
                <a16:creationId xmlns:a16="http://schemas.microsoft.com/office/drawing/2014/main" xmlns="" id="{2E1F5F09-CB89-9AB6-9A01-AA82CD3A9029}"/>
              </a:ext>
            </a:extLst>
          </p:cNvPr>
          <p:cNvSpPr txBox="1">
            <a:spLocks/>
          </p:cNvSpPr>
          <p:nvPr/>
        </p:nvSpPr>
        <p:spPr bwMode="gray">
          <a:xfrm>
            <a:off x="5513560" y="685800"/>
            <a:ext cx="6199015"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8" name="Picture 7">
            <a:extLst>
              <a:ext uri="{FF2B5EF4-FFF2-40B4-BE49-F238E27FC236}">
                <a16:creationId xmlns:a16="http://schemas.microsoft.com/office/drawing/2014/main" xmlns="" id="{699668C1-6122-9CA5-81CC-296491AD911E}"/>
              </a:ext>
            </a:extLst>
          </p:cNvPr>
          <p:cNvPicPr>
            <a:picLocks noChangeAspect="1"/>
          </p:cNvPicPr>
          <p:nvPr/>
        </p:nvPicPr>
        <p:blipFill rotWithShape="1">
          <a:blip r:embed="rId6"/>
          <a:srcRect t="11054" b="8368"/>
          <a:stretch/>
        </p:blipFill>
        <p:spPr>
          <a:xfrm>
            <a:off x="5786557" y="968557"/>
            <a:ext cx="5653020" cy="4555106"/>
          </a:xfrm>
          <a:prstGeom prst="rect">
            <a:avLst/>
          </a:prstGeom>
        </p:spPr>
      </p:pic>
      <p:sp>
        <p:nvSpPr>
          <p:cNvPr id="10" name="Textplatzhalter 14">
            <a:extLst>
              <a:ext uri="{FF2B5EF4-FFF2-40B4-BE49-F238E27FC236}">
                <a16:creationId xmlns:a16="http://schemas.microsoft.com/office/drawing/2014/main" xmlns="" id="{8FE879F7-5B64-E331-74F9-0EDF271D8099}"/>
              </a:ext>
            </a:extLst>
          </p:cNvPr>
          <p:cNvSpPr>
            <a:spLocks noGrp="1"/>
          </p:cNvSpPr>
          <p:nvPr>
            <p:ph type="body" sz="quarter" idx="14"/>
          </p:nvPr>
        </p:nvSpPr>
        <p:spPr>
          <a:xfrm>
            <a:off x="990462" y="1561612"/>
            <a:ext cx="5210174" cy="5326971"/>
          </a:xfrm>
        </p:spPr>
        <p:txBody>
          <a:bodyPr/>
          <a:lstStyle/>
          <a:p>
            <a:r>
              <a:rPr lang="en-US" dirty="0">
                <a:solidFill>
                  <a:srgbClr val="005B7F"/>
                </a:solidFill>
              </a:rPr>
              <a:t>What do these results mean?</a:t>
            </a:r>
          </a:p>
          <a:p>
            <a:pPr lvl="4">
              <a:lnSpc>
                <a:spcPct val="150000"/>
              </a:lnSpc>
              <a:buClr>
                <a:srgbClr val="669DB2"/>
              </a:buClr>
            </a:pPr>
            <a:r>
              <a:rPr lang="en-US" dirty="0"/>
              <a:t>Signal quality x distance</a:t>
            </a:r>
          </a:p>
          <a:p>
            <a:pPr lvl="4">
              <a:lnSpc>
                <a:spcPct val="150000"/>
              </a:lnSpc>
              <a:buClr>
                <a:srgbClr val="669DB2"/>
              </a:buClr>
            </a:pPr>
            <a:r>
              <a:rPr lang="en-US" dirty="0"/>
              <a:t>Most consistent: M1 and M4</a:t>
            </a:r>
          </a:p>
          <a:p>
            <a:pPr lvl="4">
              <a:lnSpc>
                <a:spcPct val="150000"/>
              </a:lnSpc>
              <a:buClr>
                <a:srgbClr val="669DB2"/>
              </a:buClr>
            </a:pPr>
            <a:r>
              <a:rPr lang="en-US" dirty="0"/>
              <a:t>Best connectivity: average -64,83 dBm (M5)</a:t>
            </a:r>
          </a:p>
          <a:p>
            <a:pPr lvl="4">
              <a:lnSpc>
                <a:spcPct val="150000"/>
              </a:lnSpc>
              <a:buClr>
                <a:srgbClr val="669DB2"/>
              </a:buClr>
            </a:pPr>
            <a:r>
              <a:rPr lang="en-US" dirty="0"/>
              <a:t>Distribution reason:</a:t>
            </a:r>
          </a:p>
          <a:p>
            <a:pPr lvl="5">
              <a:lnSpc>
                <a:spcPct val="150000"/>
              </a:lnSpc>
            </a:pPr>
            <a:r>
              <a:rPr lang="en-US" dirty="0"/>
              <a:t>Location of the server</a:t>
            </a:r>
          </a:p>
          <a:p>
            <a:pPr lvl="5">
              <a:lnSpc>
                <a:spcPct val="150000"/>
              </a:lnSpc>
            </a:pPr>
            <a:r>
              <a:rPr lang="en-US" dirty="0"/>
              <a:t>Geometry of the walls</a:t>
            </a:r>
          </a:p>
          <a:p>
            <a:pPr lvl="5">
              <a:lnSpc>
                <a:spcPct val="150000"/>
              </a:lnSpc>
            </a:pPr>
            <a:r>
              <a:rPr lang="en-US" dirty="0"/>
              <a:t>Physical barriers and metallic structures</a:t>
            </a:r>
          </a:p>
          <a:p>
            <a:pPr lvl="5">
              <a:lnSpc>
                <a:spcPct val="150000"/>
              </a:lnSpc>
            </a:pPr>
            <a:r>
              <a:rPr lang="en-US" dirty="0"/>
              <a:t>Penetration loss, multi-path fading</a:t>
            </a:r>
          </a:p>
          <a:p>
            <a:pPr lvl="5">
              <a:lnSpc>
                <a:spcPct val="150000"/>
              </a:lnSpc>
            </a:pPr>
            <a:endParaRPr lang="en-US" dirty="0"/>
          </a:p>
          <a:p>
            <a:pPr lvl="4">
              <a:lnSpc>
                <a:spcPct val="150000"/>
              </a:lnSpc>
              <a:buClr>
                <a:srgbClr val="669DB2"/>
              </a:buClr>
            </a:pPr>
            <a:r>
              <a:rPr lang="en-US" dirty="0"/>
              <a:t>Latency requirement           </a:t>
            </a:r>
            <a:r>
              <a:rPr lang="en-US" b="1" dirty="0">
                <a:solidFill>
                  <a:srgbClr val="179C7D"/>
                </a:solidFill>
              </a:rPr>
              <a:t>X</a:t>
            </a:r>
          </a:p>
          <a:p>
            <a:pPr lvl="4">
              <a:lnSpc>
                <a:spcPct val="150000"/>
              </a:lnSpc>
              <a:buClr>
                <a:srgbClr val="669DB2"/>
              </a:buClr>
            </a:pPr>
            <a:r>
              <a:rPr lang="en-US" dirty="0"/>
              <a:t>Throughput requirement    </a:t>
            </a:r>
            <a:r>
              <a:rPr lang="en-US" sz="600" dirty="0"/>
              <a:t> </a:t>
            </a:r>
            <a:r>
              <a:rPr lang="en-US" b="0" i="0" dirty="0">
                <a:solidFill>
                  <a:srgbClr val="179C7D"/>
                </a:solidFill>
                <a:effectLst/>
                <a:latin typeface="Google Sans"/>
              </a:rPr>
              <a:t>✔</a:t>
            </a:r>
            <a:endParaRPr lang="en-US" dirty="0">
              <a:solidFill>
                <a:srgbClr val="179C7D"/>
              </a:solidFill>
            </a:endParaRPr>
          </a:p>
          <a:p>
            <a:pPr marL="360000" lvl="5" indent="0">
              <a:lnSpc>
                <a:spcPct val="150000"/>
              </a:lnSpc>
              <a:buNone/>
            </a:pPr>
            <a:endParaRPr lang="en-US" dirty="0"/>
          </a:p>
          <a:p>
            <a:pPr lvl="5">
              <a:lnSpc>
                <a:spcPct val="150000"/>
              </a:lnSpc>
            </a:pPr>
            <a:endParaRPr lang="en-US" dirty="0"/>
          </a:p>
          <a:p>
            <a:pPr lvl="5">
              <a:lnSpc>
                <a:spcPct val="150000"/>
              </a:lnSpc>
            </a:pPr>
            <a:endParaRPr lang="en-US" dirty="0"/>
          </a:p>
          <a:p>
            <a:pPr lvl="5">
              <a:lnSpc>
                <a:spcPct val="150000"/>
              </a:lnSpc>
            </a:pPr>
            <a:endParaRPr lang="en-US" dirty="0"/>
          </a:p>
        </p:txBody>
      </p:sp>
      <p:pic>
        <p:nvPicPr>
          <p:cNvPr id="3" name="Picture 2" descr="UFBA no Colégio da Polícia Militar – Dendezeiros, Bahia | Kids Save Lives  Brasil">
            <a:extLst>
              <a:ext uri="{FF2B5EF4-FFF2-40B4-BE49-F238E27FC236}">
                <a16:creationId xmlns:a16="http://schemas.microsoft.com/office/drawing/2014/main" xmlns="" id="{8CE6486C-2A80-D2BB-920B-8D72D9184ED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xmlns="" id="{DA492EEF-7552-1149-DD4E-4AD5254F0E4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xmlns="" id="{0236CC39-E966-6D04-9835-366248C1B461}"/>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xmlns="" id="{94B02088-815A-8FB7-0933-BD24449BECE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xmlns="" id="{450C5508-36B0-1311-FF46-3F63694E313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23</a:t>
            </a:fld>
            <a:r>
              <a:rPr lang="de-DE" sz="800" dirty="0"/>
              <a:t> </a:t>
            </a:r>
          </a:p>
        </p:txBody>
      </p:sp>
      <p:sp>
        <p:nvSpPr>
          <p:cNvPr id="16" name="Textplatzhalter 14">
            <a:extLst>
              <a:ext uri="{FF2B5EF4-FFF2-40B4-BE49-F238E27FC236}">
                <a16:creationId xmlns:a16="http://schemas.microsoft.com/office/drawing/2014/main" xmlns="" id="{DBA3CFCE-0F68-EB24-8FE5-5AF23C021022}"/>
              </a:ext>
            </a:extLst>
          </p:cNvPr>
          <p:cNvSpPr txBox="1">
            <a:spLocks/>
          </p:cNvSpPr>
          <p:nvPr/>
        </p:nvSpPr>
        <p:spPr bwMode="gray">
          <a:xfrm>
            <a:off x="5513560" y="718829"/>
            <a:ext cx="6199015" cy="191399"/>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1200" dirty="0">
                <a:solidFill>
                  <a:srgbClr val="005B7F"/>
                </a:solidFill>
              </a:rPr>
              <a:t>Signal Quality x </a:t>
            </a:r>
            <a:r>
              <a:rPr lang="de-DE" sz="1200" dirty="0" err="1">
                <a:solidFill>
                  <a:srgbClr val="005B7F"/>
                </a:solidFill>
              </a:rPr>
              <a:t>Distance</a:t>
            </a:r>
            <a:endParaRPr lang="de-DE" sz="1200" dirty="0"/>
          </a:p>
        </p:txBody>
      </p:sp>
    </p:spTree>
    <p:extLst>
      <p:ext uri="{BB962C8B-B14F-4D97-AF65-F5344CB8AC3E}">
        <p14:creationId xmlns:p14="http://schemas.microsoft.com/office/powerpoint/2010/main" val="4152351835"/>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4281"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4" name="Textplatzhalter 6">
            <a:extLst>
              <a:ext uri="{FF2B5EF4-FFF2-40B4-BE49-F238E27FC236}">
                <a16:creationId xmlns:a16="http://schemas.microsoft.com/office/drawing/2014/main" xmlns="" id="{2E1F5F09-CB89-9AB6-9A01-AA82CD3A9029}"/>
              </a:ext>
            </a:extLst>
          </p:cNvPr>
          <p:cNvSpPr txBox="1">
            <a:spLocks/>
          </p:cNvSpPr>
          <p:nvPr/>
        </p:nvSpPr>
        <p:spPr bwMode="gray">
          <a:xfrm>
            <a:off x="6214958" y="641323"/>
            <a:ext cx="4591258" cy="518871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10" name="Textplatzhalter 14">
            <a:extLst>
              <a:ext uri="{FF2B5EF4-FFF2-40B4-BE49-F238E27FC236}">
                <a16:creationId xmlns:a16="http://schemas.microsoft.com/office/drawing/2014/main" xmlns="" id="{8FE879F7-5B64-E331-74F9-0EDF271D8099}"/>
              </a:ext>
            </a:extLst>
          </p:cNvPr>
          <p:cNvSpPr>
            <a:spLocks noGrp="1"/>
          </p:cNvSpPr>
          <p:nvPr>
            <p:ph type="body" sz="quarter" idx="14"/>
          </p:nvPr>
        </p:nvSpPr>
        <p:spPr>
          <a:xfrm>
            <a:off x="990462" y="1561612"/>
            <a:ext cx="5210174" cy="4680640"/>
          </a:xfrm>
        </p:spPr>
        <p:txBody>
          <a:bodyPr/>
          <a:lstStyle/>
          <a:p>
            <a:r>
              <a:rPr lang="en-US">
                <a:solidFill>
                  <a:srgbClr val="005B7F"/>
                </a:solidFill>
              </a:rPr>
              <a:t>How will these results be enhanced?</a:t>
            </a:r>
          </a:p>
          <a:p>
            <a:pPr lvl="4">
              <a:lnSpc>
                <a:spcPct val="150000"/>
              </a:lnSpc>
              <a:buClr>
                <a:srgbClr val="669DB2"/>
              </a:buClr>
            </a:pPr>
            <a:r>
              <a:rPr lang="en-US"/>
              <a:t>Installation of 5G</a:t>
            </a:r>
          </a:p>
          <a:p>
            <a:pPr lvl="5">
              <a:lnSpc>
                <a:spcPct val="150000"/>
              </a:lnSpc>
            </a:pPr>
            <a:r>
              <a:rPr lang="en-US"/>
              <a:t>Efficient architecture</a:t>
            </a:r>
          </a:p>
          <a:p>
            <a:pPr lvl="5">
              <a:lnSpc>
                <a:spcPct val="150000"/>
              </a:lnSpc>
            </a:pPr>
            <a:r>
              <a:rPr lang="en-US"/>
              <a:t>Reliable network</a:t>
            </a:r>
          </a:p>
          <a:p>
            <a:pPr lvl="5">
              <a:lnSpc>
                <a:spcPct val="150000"/>
              </a:lnSpc>
            </a:pPr>
            <a:endParaRPr lang="en-US"/>
          </a:p>
          <a:p>
            <a:pPr lvl="4">
              <a:lnSpc>
                <a:spcPct val="150000"/>
              </a:lnSpc>
              <a:buClr>
                <a:srgbClr val="669DB2"/>
              </a:buClr>
            </a:pPr>
            <a:r>
              <a:rPr lang="en-US"/>
              <a:t>Leaky Feeder cables</a:t>
            </a:r>
          </a:p>
          <a:p>
            <a:pPr lvl="5">
              <a:lnSpc>
                <a:spcPct val="150000"/>
              </a:lnSpc>
            </a:pPr>
            <a:r>
              <a:rPr lang="en-US"/>
              <a:t>Similar to an antenna</a:t>
            </a:r>
          </a:p>
          <a:p>
            <a:pPr lvl="5">
              <a:lnSpc>
                <a:spcPct val="150000"/>
              </a:lnSpc>
            </a:pPr>
            <a:r>
              <a:rPr lang="en-US"/>
              <a:t>Improve propagation</a:t>
            </a:r>
          </a:p>
          <a:p>
            <a:pPr lvl="5">
              <a:lnSpc>
                <a:spcPct val="150000"/>
              </a:lnSpc>
            </a:pPr>
            <a:r>
              <a:rPr lang="en-US"/>
              <a:t>Better signal quality</a:t>
            </a:r>
          </a:p>
          <a:p>
            <a:pPr lvl="5">
              <a:lnSpc>
                <a:spcPct val="150000"/>
              </a:lnSpc>
            </a:pPr>
            <a:r>
              <a:rPr lang="en-US"/>
              <a:t>Consistent network</a:t>
            </a:r>
          </a:p>
          <a:p>
            <a:pPr lvl="5">
              <a:lnSpc>
                <a:spcPct val="150000"/>
              </a:lnSpc>
            </a:pPr>
            <a:r>
              <a:rPr lang="en-US"/>
              <a:t>Penetration loss, multi-path fading</a:t>
            </a:r>
          </a:p>
          <a:p>
            <a:pPr lvl="5">
              <a:lnSpc>
                <a:spcPct val="150000"/>
              </a:lnSpc>
            </a:pPr>
            <a:endParaRPr lang="en-US"/>
          </a:p>
          <a:p>
            <a:pPr lvl="5">
              <a:lnSpc>
                <a:spcPct val="150000"/>
              </a:lnSpc>
            </a:pPr>
            <a:endParaRPr lang="en-US"/>
          </a:p>
          <a:p>
            <a:pPr lvl="5">
              <a:lnSpc>
                <a:spcPct val="150000"/>
              </a:lnSpc>
            </a:pPr>
            <a:endParaRPr lang="en-US"/>
          </a:p>
        </p:txBody>
      </p:sp>
      <p:pic>
        <p:nvPicPr>
          <p:cNvPr id="2050" name="Picture 2" descr="Microsoft Azure Marketplace">
            <a:extLst>
              <a:ext uri="{FF2B5EF4-FFF2-40B4-BE49-F238E27FC236}">
                <a16:creationId xmlns:a16="http://schemas.microsoft.com/office/drawing/2014/main" xmlns="" id="{E19CF5A0-4648-9B87-A2CA-806C12EFB14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96910" y="899687"/>
            <a:ext cx="4027356" cy="226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connector, cable&#10;&#10;Description automatically generated with medium confidence">
            <a:extLst>
              <a:ext uri="{FF2B5EF4-FFF2-40B4-BE49-F238E27FC236}">
                <a16:creationId xmlns:a16="http://schemas.microsoft.com/office/drawing/2014/main" xmlns="" id="{BDFC7FBC-1E8D-81C4-A966-02ACD14B463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96909" y="3332683"/>
            <a:ext cx="4027357" cy="2265389"/>
          </a:xfrm>
          <a:prstGeom prst="rect">
            <a:avLst/>
          </a:prstGeom>
        </p:spPr>
      </p:pic>
      <p:sp>
        <p:nvSpPr>
          <p:cNvPr id="2" name="TextBox 1">
            <a:extLst>
              <a:ext uri="{FF2B5EF4-FFF2-40B4-BE49-F238E27FC236}">
                <a16:creationId xmlns:a16="http://schemas.microsoft.com/office/drawing/2014/main" xmlns="" id="{52EF7930-2862-0CB7-9D4F-3B5436D40BBC}"/>
              </a:ext>
            </a:extLst>
          </p:cNvPr>
          <p:cNvSpPr txBox="1"/>
          <p:nvPr/>
        </p:nvSpPr>
        <p:spPr>
          <a:xfrm>
            <a:off x="10554955" y="3059986"/>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[4]</a:t>
            </a:r>
          </a:p>
        </p:txBody>
      </p:sp>
      <p:sp>
        <p:nvSpPr>
          <p:cNvPr id="5" name="TextBox 4">
            <a:extLst>
              <a:ext uri="{FF2B5EF4-FFF2-40B4-BE49-F238E27FC236}">
                <a16:creationId xmlns:a16="http://schemas.microsoft.com/office/drawing/2014/main" xmlns="" id="{5095BA8E-00C9-63AA-4A9D-72C650509BEC}"/>
              </a:ext>
            </a:extLst>
          </p:cNvPr>
          <p:cNvSpPr txBox="1"/>
          <p:nvPr/>
        </p:nvSpPr>
        <p:spPr>
          <a:xfrm>
            <a:off x="10552370" y="5551353"/>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[5]</a:t>
            </a:r>
          </a:p>
        </p:txBody>
      </p:sp>
      <p:pic>
        <p:nvPicPr>
          <p:cNvPr id="11" name="Picture 10" descr="UFBA no Colégio da Polícia Militar – Dendezeiros, Bahia | Kids Save Lives  Brasil">
            <a:extLst>
              <a:ext uri="{FF2B5EF4-FFF2-40B4-BE49-F238E27FC236}">
                <a16:creationId xmlns:a16="http://schemas.microsoft.com/office/drawing/2014/main" xmlns="" id="{8A214432-DD5E-2376-EEA0-0CBC73924590}"/>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xmlns="" id="{2AD4F25C-8301-3ED7-0A5E-415568FEAEA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xmlns="" id="{7E4ED33D-66EF-4A98-25EC-2C4483A5E44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xmlns="" id="{CA96A241-2CA0-68C3-2FCF-D224FFD02CD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7" name="Slide Number Placeholder 13">
            <a:extLst>
              <a:ext uri="{FF2B5EF4-FFF2-40B4-BE49-F238E27FC236}">
                <a16:creationId xmlns:a16="http://schemas.microsoft.com/office/drawing/2014/main" xmlns="" id="{156BBD3C-0500-5F0B-A52D-A26AB90B69A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24</a:t>
            </a:fld>
            <a:r>
              <a:rPr lang="de-DE" sz="800" dirty="0"/>
              <a:t> </a:t>
            </a:r>
          </a:p>
        </p:txBody>
      </p:sp>
    </p:spTree>
    <p:extLst>
      <p:ext uri="{BB962C8B-B14F-4D97-AF65-F5344CB8AC3E}">
        <p14:creationId xmlns:p14="http://schemas.microsoft.com/office/powerpoint/2010/main" val="4281706208"/>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479426" y="1546451"/>
            <a:ext cx="7226299" cy="365419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5305"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8" name="Textplatzhalter 14">
            <a:extLst>
              <a:ext uri="{FF2B5EF4-FFF2-40B4-BE49-F238E27FC236}">
                <a16:creationId xmlns:a16="http://schemas.microsoft.com/office/drawing/2014/main" xmlns="" id="{7D5B0024-0D9F-F833-3F1E-6D9DC815E88D}"/>
              </a:ext>
            </a:extLst>
          </p:cNvPr>
          <p:cNvSpPr>
            <a:spLocks noGrp="1"/>
          </p:cNvSpPr>
          <p:nvPr>
            <p:ph type="body" sz="quarter" idx="14"/>
          </p:nvPr>
        </p:nvSpPr>
        <p:spPr>
          <a:xfrm>
            <a:off x="8099424" y="1667303"/>
            <a:ext cx="3201193" cy="4357475"/>
          </a:xfrm>
        </p:spPr>
        <p:txBody>
          <a:bodyPr/>
          <a:lstStyle/>
          <a:p>
            <a:r>
              <a:rPr lang="en-US">
                <a:solidFill>
                  <a:srgbClr val="005B7F"/>
                </a:solidFill>
              </a:rPr>
              <a:t>Characteristics:</a:t>
            </a:r>
          </a:p>
          <a:p>
            <a:pPr lvl="4">
              <a:lnSpc>
                <a:spcPct val="150000"/>
              </a:lnSpc>
              <a:buClr>
                <a:srgbClr val="669DB2"/>
              </a:buClr>
            </a:pPr>
            <a:r>
              <a:rPr lang="en-US"/>
              <a:t>Autonomous Machinery use case</a:t>
            </a:r>
          </a:p>
          <a:p>
            <a:pPr lvl="4">
              <a:lnSpc>
                <a:spcPct val="150000"/>
              </a:lnSpc>
              <a:buClr>
                <a:srgbClr val="669DB2"/>
              </a:buClr>
            </a:pPr>
            <a:r>
              <a:rPr lang="en-US"/>
              <a:t> uRLLC, eMBB, and mMTC</a:t>
            </a:r>
          </a:p>
          <a:p>
            <a:pPr lvl="4">
              <a:lnSpc>
                <a:spcPct val="150000"/>
              </a:lnSpc>
              <a:buClr>
                <a:srgbClr val="669DB2"/>
              </a:buClr>
            </a:pPr>
            <a:r>
              <a:rPr lang="en-US"/>
              <a:t>Task and safety monitoring</a:t>
            </a:r>
          </a:p>
          <a:p>
            <a:pPr lvl="4">
              <a:lnSpc>
                <a:spcPct val="150000"/>
              </a:lnSpc>
              <a:buClr>
                <a:srgbClr val="669DB2"/>
              </a:buClr>
            </a:pPr>
            <a:r>
              <a:rPr lang="en-US"/>
              <a:t>5G setup</a:t>
            </a:r>
          </a:p>
          <a:p>
            <a:pPr lvl="4">
              <a:lnSpc>
                <a:spcPct val="150000"/>
              </a:lnSpc>
              <a:buClr>
                <a:srgbClr val="669DB2"/>
              </a:buClr>
            </a:pPr>
            <a:r>
              <a:rPr lang="en-US"/>
              <a:t>Test parameters:</a:t>
            </a:r>
          </a:p>
          <a:p>
            <a:pPr lvl="5">
              <a:lnSpc>
                <a:spcPct val="150000"/>
              </a:lnSpc>
            </a:pPr>
            <a:r>
              <a:rPr lang="en-US"/>
              <a:t>Latency</a:t>
            </a:r>
          </a:p>
          <a:p>
            <a:pPr lvl="5">
              <a:lnSpc>
                <a:spcPct val="150000"/>
              </a:lnSpc>
            </a:pPr>
            <a:r>
              <a:rPr lang="en-US"/>
              <a:t>Throughput</a:t>
            </a:r>
          </a:p>
          <a:p>
            <a:pPr lvl="5">
              <a:lnSpc>
                <a:spcPct val="150000"/>
              </a:lnSpc>
            </a:pPr>
            <a:r>
              <a:rPr lang="en-US"/>
              <a:t>Signal quality</a:t>
            </a:r>
          </a:p>
          <a:p>
            <a:pPr lvl="5">
              <a:lnSpc>
                <a:spcPct val="150000"/>
              </a:lnSpc>
            </a:pPr>
            <a:r>
              <a:rPr lang="en-US"/>
              <a:t>Coverage</a:t>
            </a:r>
          </a:p>
          <a:p>
            <a:pPr lvl="5">
              <a:lnSpc>
                <a:spcPct val="150000"/>
              </a:lnSpc>
            </a:pPr>
            <a:endParaRPr lang="en-US"/>
          </a:p>
          <a:p>
            <a:pPr lvl="5">
              <a:lnSpc>
                <a:spcPct val="150000"/>
              </a:lnSpc>
            </a:pPr>
            <a:endParaRPr lang="en-US"/>
          </a:p>
          <a:p>
            <a:pPr lvl="5">
              <a:lnSpc>
                <a:spcPct val="150000"/>
              </a:lnSpc>
            </a:pPr>
            <a:endParaRPr lang="en-US"/>
          </a:p>
        </p:txBody>
      </p:sp>
      <p:pic>
        <p:nvPicPr>
          <p:cNvPr id="3" name="Picture 2">
            <a:extLst>
              <a:ext uri="{FF2B5EF4-FFF2-40B4-BE49-F238E27FC236}">
                <a16:creationId xmlns:a16="http://schemas.microsoft.com/office/drawing/2014/main" xmlns="" id="{A4E775EC-B0CB-B849-3364-5F7B3EA8A983}"/>
              </a:ext>
            </a:extLst>
          </p:cNvPr>
          <p:cNvPicPr>
            <a:picLocks noChangeAspect="1"/>
          </p:cNvPicPr>
          <p:nvPr/>
        </p:nvPicPr>
        <p:blipFill rotWithShape="1">
          <a:blip r:embed="rId7"/>
          <a:srcRect l="815" t="3402"/>
          <a:stretch/>
        </p:blipFill>
        <p:spPr>
          <a:xfrm>
            <a:off x="744350" y="1816213"/>
            <a:ext cx="6696450" cy="3114674"/>
          </a:xfrm>
          <a:prstGeom prst="rect">
            <a:avLst/>
          </a:prstGeom>
          <a:effectLst>
            <a:outerShdw blurRad="63500" sx="101000" sy="101000" algn="ctr" rotWithShape="0">
              <a:prstClr val="black">
                <a:alpha val="0"/>
              </a:prstClr>
            </a:outerShdw>
          </a:effectLst>
        </p:spPr>
      </p:pic>
      <p:sp>
        <p:nvSpPr>
          <p:cNvPr id="2" name="TextBox 1">
            <a:extLst>
              <a:ext uri="{FF2B5EF4-FFF2-40B4-BE49-F238E27FC236}">
                <a16:creationId xmlns:a16="http://schemas.microsoft.com/office/drawing/2014/main" xmlns="" id="{9543A5FC-CAEE-3715-5AD1-C9C271316E56}"/>
              </a:ext>
            </a:extLst>
          </p:cNvPr>
          <p:cNvSpPr txBox="1"/>
          <p:nvPr/>
        </p:nvSpPr>
        <p:spPr>
          <a:xfrm>
            <a:off x="7466005" y="4930887"/>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[6]</a:t>
            </a:r>
          </a:p>
        </p:txBody>
      </p:sp>
      <p:pic>
        <p:nvPicPr>
          <p:cNvPr id="10" name="Picture 9" descr="UFBA no Colégio da Polícia Militar – Dendezeiros, Bahia | Kids Save Lives  Brasil">
            <a:extLst>
              <a:ext uri="{FF2B5EF4-FFF2-40B4-BE49-F238E27FC236}">
                <a16:creationId xmlns:a16="http://schemas.microsoft.com/office/drawing/2014/main" xmlns="" id="{222DCC06-A4A1-6514-1488-830E4054A19F}"/>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xmlns="" id="{9324CDDD-9689-26FC-B32D-C5879D8C3FD2}"/>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xmlns="" id="{D72F2E95-D931-349F-A8A0-D9CD8683CC55}"/>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xmlns="" id="{BA282A84-7991-6094-490E-7D1D98E2E7A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xmlns="" id="{C918459F-5119-B96B-5FDF-3698E07BB99F}"/>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25</a:t>
            </a:fld>
            <a:r>
              <a:rPr lang="de-DE" sz="800" dirty="0"/>
              <a:t> </a:t>
            </a:r>
          </a:p>
        </p:txBody>
      </p:sp>
    </p:spTree>
    <p:extLst>
      <p:ext uri="{BB962C8B-B14F-4D97-AF65-F5344CB8AC3E}">
        <p14:creationId xmlns:p14="http://schemas.microsoft.com/office/powerpoint/2010/main" val="196902573"/>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6329"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476250" y="1546450"/>
            <a:ext cx="788670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descr="A picture containing aerial photography, bird's-eye view, map, playground&#10;&#10;Description automatically generated">
            <a:extLst>
              <a:ext uri="{FF2B5EF4-FFF2-40B4-BE49-F238E27FC236}">
                <a16:creationId xmlns:a16="http://schemas.microsoft.com/office/drawing/2014/main" xmlns="" id="{7472F8AE-C3C7-1BAD-375E-3D80B72224A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739" y="1824908"/>
            <a:ext cx="7221722" cy="3703053"/>
          </a:xfrm>
          <a:prstGeom prst="rect">
            <a:avLst/>
          </a:prstGeom>
        </p:spPr>
      </p:pic>
      <p:sp>
        <p:nvSpPr>
          <p:cNvPr id="8" name="Textplatzhalter 14">
            <a:extLst>
              <a:ext uri="{FF2B5EF4-FFF2-40B4-BE49-F238E27FC236}">
                <a16:creationId xmlns:a16="http://schemas.microsoft.com/office/drawing/2014/main" xmlns="" id="{7FEF7FEA-4B17-9C08-2E3B-A99F8EED39A9}"/>
              </a:ext>
            </a:extLst>
          </p:cNvPr>
          <p:cNvSpPr>
            <a:spLocks noGrp="1"/>
          </p:cNvSpPr>
          <p:nvPr>
            <p:ph type="body" sz="quarter" idx="14"/>
          </p:nvPr>
        </p:nvSpPr>
        <p:spPr>
          <a:xfrm>
            <a:off x="8782051" y="1667303"/>
            <a:ext cx="2930524" cy="3387979"/>
          </a:xfrm>
        </p:spPr>
        <p:txBody>
          <a:bodyPr/>
          <a:lstStyle/>
          <a:p>
            <a:r>
              <a:rPr lang="en-US">
                <a:solidFill>
                  <a:srgbClr val="005B7F"/>
                </a:solidFill>
              </a:rPr>
              <a:t>5G in Campus Melaten</a:t>
            </a:r>
          </a:p>
          <a:p>
            <a:pPr lvl="4">
              <a:lnSpc>
                <a:spcPct val="150000"/>
              </a:lnSpc>
              <a:buClr>
                <a:srgbClr val="669DB2"/>
              </a:buClr>
            </a:pPr>
            <a:r>
              <a:rPr lang="en-US"/>
              <a:t>5G Antennas in dark blue</a:t>
            </a:r>
          </a:p>
          <a:p>
            <a:pPr lvl="4">
              <a:lnSpc>
                <a:spcPct val="150000"/>
              </a:lnSpc>
              <a:buClr>
                <a:srgbClr val="669DB2"/>
              </a:buClr>
            </a:pPr>
            <a:r>
              <a:rPr lang="en-US"/>
              <a:t>Outside network</a:t>
            </a:r>
          </a:p>
          <a:p>
            <a:pPr lvl="4">
              <a:lnSpc>
                <a:spcPct val="150000"/>
              </a:lnSpc>
              <a:buClr>
                <a:srgbClr val="669DB2"/>
              </a:buClr>
            </a:pPr>
            <a:r>
              <a:rPr lang="en-US"/>
              <a:t>Distance: ~300m</a:t>
            </a:r>
          </a:p>
          <a:p>
            <a:pPr lvl="4">
              <a:lnSpc>
                <a:spcPct val="150000"/>
              </a:lnSpc>
              <a:buClr>
                <a:srgbClr val="669DB2"/>
              </a:buClr>
            </a:pPr>
            <a:r>
              <a:rPr lang="en-US"/>
              <a:t>Coverage in turquoise</a:t>
            </a:r>
          </a:p>
          <a:p>
            <a:pPr lvl="4">
              <a:lnSpc>
                <a:spcPct val="150000"/>
              </a:lnSpc>
              <a:buClr>
                <a:srgbClr val="669DB2"/>
              </a:buClr>
            </a:pPr>
            <a:r>
              <a:rPr lang="en-US"/>
              <a:t>Omni-antenna installation</a:t>
            </a:r>
          </a:p>
          <a:p>
            <a:pPr lvl="4">
              <a:lnSpc>
                <a:spcPct val="150000"/>
              </a:lnSpc>
              <a:buClr>
                <a:srgbClr val="669DB2"/>
              </a:buClr>
            </a:pPr>
            <a:r>
              <a:rPr lang="en-US"/>
              <a:t>Fiber cables</a:t>
            </a:r>
          </a:p>
          <a:p>
            <a:pPr lvl="5">
              <a:lnSpc>
                <a:spcPct val="150000"/>
              </a:lnSpc>
            </a:pPr>
            <a:endParaRPr lang="en-US"/>
          </a:p>
          <a:p>
            <a:pPr lvl="5">
              <a:lnSpc>
                <a:spcPct val="150000"/>
              </a:lnSpc>
            </a:pPr>
            <a:endParaRPr lang="en-US"/>
          </a:p>
          <a:p>
            <a:pPr lvl="5">
              <a:lnSpc>
                <a:spcPct val="150000"/>
              </a:lnSpc>
            </a:pPr>
            <a:endParaRPr lang="en-US"/>
          </a:p>
        </p:txBody>
      </p:sp>
      <p:sp>
        <p:nvSpPr>
          <p:cNvPr id="2" name="TextBox 1">
            <a:extLst>
              <a:ext uri="{FF2B5EF4-FFF2-40B4-BE49-F238E27FC236}">
                <a16:creationId xmlns:a16="http://schemas.microsoft.com/office/drawing/2014/main" xmlns="" id="{2D58E404-4FDD-C6C7-E3BB-3ECA53DA95D5}"/>
              </a:ext>
            </a:extLst>
          </p:cNvPr>
          <p:cNvSpPr txBox="1"/>
          <p:nvPr/>
        </p:nvSpPr>
        <p:spPr>
          <a:xfrm>
            <a:off x="8126854" y="5540285"/>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[7]</a:t>
            </a:r>
          </a:p>
        </p:txBody>
      </p:sp>
      <p:pic>
        <p:nvPicPr>
          <p:cNvPr id="10" name="Picture 9" descr="UFBA no Colégio da Polícia Militar – Dendezeiros, Bahia | Kids Save Lives  Brasil">
            <a:extLst>
              <a:ext uri="{FF2B5EF4-FFF2-40B4-BE49-F238E27FC236}">
                <a16:creationId xmlns:a16="http://schemas.microsoft.com/office/drawing/2014/main" xmlns="" id="{A2496457-FF80-0FC2-388E-850A5243E01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xmlns="" id="{A1876E52-A219-40A1-52F4-A8D4C16670F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xmlns="" id="{18DA9D57-A547-E2AE-E100-B3CEBA4F20B2}"/>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xmlns="" id="{77840FBB-9094-9056-B2E6-392BC11E9E2E}"/>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xmlns="" id="{6F395FF5-AC44-9A38-56D9-7972EDE23A1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26</a:t>
            </a:fld>
            <a:r>
              <a:rPr lang="de-DE" sz="800" dirty="0"/>
              <a:t> </a:t>
            </a:r>
          </a:p>
        </p:txBody>
      </p:sp>
    </p:spTree>
    <p:extLst>
      <p:ext uri="{BB962C8B-B14F-4D97-AF65-F5344CB8AC3E}">
        <p14:creationId xmlns:p14="http://schemas.microsoft.com/office/powerpoint/2010/main" val="1576740093"/>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7354"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descr="A picture containing urban design, map, aerial photography, bird's-eye view&#10;&#10;Description automatically generated">
            <a:extLst>
              <a:ext uri="{FF2B5EF4-FFF2-40B4-BE49-F238E27FC236}">
                <a16:creationId xmlns:a16="http://schemas.microsoft.com/office/drawing/2014/main" xmlns="" id="{D42F837B-141F-B907-972B-C33630E0D9C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7930" y="1843466"/>
            <a:ext cx="7331873" cy="3665937"/>
          </a:xfrm>
          <a:prstGeom prst="rect">
            <a:avLst/>
          </a:prstGeom>
        </p:spPr>
      </p:pic>
      <p:sp>
        <p:nvSpPr>
          <p:cNvPr id="8" name="Textplatzhalter 14">
            <a:extLst>
              <a:ext uri="{FF2B5EF4-FFF2-40B4-BE49-F238E27FC236}">
                <a16:creationId xmlns:a16="http://schemas.microsoft.com/office/drawing/2014/main" xmlns="" id="{1DE42C0A-0115-D3D3-A4B7-6AC7C6C56667}"/>
              </a:ext>
            </a:extLst>
          </p:cNvPr>
          <p:cNvSpPr>
            <a:spLocks noGrp="1"/>
          </p:cNvSpPr>
          <p:nvPr>
            <p:ph type="body" sz="quarter" idx="14"/>
          </p:nvPr>
        </p:nvSpPr>
        <p:spPr>
          <a:xfrm>
            <a:off x="8782051" y="1667303"/>
            <a:ext cx="2930524" cy="2741648"/>
          </a:xfrm>
        </p:spPr>
        <p:txBody>
          <a:bodyPr/>
          <a:lstStyle/>
          <a:p>
            <a:r>
              <a:rPr lang="en-US">
                <a:solidFill>
                  <a:srgbClr val="005B7F"/>
                </a:solidFill>
              </a:rPr>
              <a:t>Latency and throughput</a:t>
            </a:r>
          </a:p>
          <a:p>
            <a:pPr lvl="4">
              <a:lnSpc>
                <a:spcPct val="150000"/>
              </a:lnSpc>
              <a:buClr>
                <a:srgbClr val="669DB2"/>
              </a:buClr>
            </a:pPr>
            <a:r>
              <a:rPr lang="en-US"/>
              <a:t>Ping and iperf3 tests</a:t>
            </a:r>
          </a:p>
          <a:p>
            <a:pPr lvl="4">
              <a:lnSpc>
                <a:spcPct val="150000"/>
              </a:lnSpc>
              <a:buClr>
                <a:srgbClr val="669DB2"/>
              </a:buClr>
            </a:pPr>
            <a:r>
              <a:rPr lang="en-US"/>
              <a:t>WNC and Quectel setup</a:t>
            </a:r>
          </a:p>
          <a:p>
            <a:pPr lvl="4">
              <a:lnSpc>
                <a:spcPct val="150000"/>
              </a:lnSpc>
              <a:buClr>
                <a:srgbClr val="669DB2"/>
              </a:buClr>
            </a:pPr>
            <a:r>
              <a:rPr lang="en-US"/>
              <a:t>Two different ping tests (network controller and device)</a:t>
            </a:r>
          </a:p>
          <a:p>
            <a:pPr marL="360000" lvl="5" indent="0">
              <a:lnSpc>
                <a:spcPct val="150000"/>
              </a:lnSpc>
              <a:buNone/>
            </a:pPr>
            <a:endParaRPr lang="en-US"/>
          </a:p>
          <a:p>
            <a:pPr lvl="5">
              <a:lnSpc>
                <a:spcPct val="150000"/>
              </a:lnSpc>
            </a:pPr>
            <a:endParaRPr lang="en-US"/>
          </a:p>
          <a:p>
            <a:pPr lvl="5">
              <a:lnSpc>
                <a:spcPct val="150000"/>
              </a:lnSpc>
            </a:pPr>
            <a:endParaRPr lang="en-US"/>
          </a:p>
        </p:txBody>
      </p:sp>
      <p:pic>
        <p:nvPicPr>
          <p:cNvPr id="3" name="Picture 2" descr="UFBA no Colégio da Polícia Militar – Dendezeiros, Bahia | Kids Save Lives  Brasil">
            <a:extLst>
              <a:ext uri="{FF2B5EF4-FFF2-40B4-BE49-F238E27FC236}">
                <a16:creationId xmlns:a16="http://schemas.microsoft.com/office/drawing/2014/main" xmlns="" id="{3FB0FD8D-0A8B-0047-9ACC-794F8160E52C}"/>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xmlns="" id="{21CEF18C-B933-2476-AA99-14436182952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xmlns="" id="{B4CB6817-7FCF-7F35-7DB7-657C6E04E8E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xmlns="" id="{AE6A380F-DD4F-6A65-A674-4EF7AACC77D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xmlns="" id="{B1749C77-9255-8B75-EE95-53A9B771060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27</a:t>
            </a:fld>
            <a:r>
              <a:rPr lang="de-DE" sz="800" dirty="0"/>
              <a:t> </a:t>
            </a:r>
          </a:p>
        </p:txBody>
      </p:sp>
    </p:spTree>
    <p:extLst>
      <p:ext uri="{BB962C8B-B14F-4D97-AF65-F5344CB8AC3E}">
        <p14:creationId xmlns:p14="http://schemas.microsoft.com/office/powerpoint/2010/main" val="1597132557"/>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8378"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8" name="Textplatzhalter 14">
            <a:extLst>
              <a:ext uri="{FF2B5EF4-FFF2-40B4-BE49-F238E27FC236}">
                <a16:creationId xmlns:a16="http://schemas.microsoft.com/office/drawing/2014/main" xmlns="" id="{1DE42C0A-0115-D3D3-A4B7-6AC7C6C56667}"/>
              </a:ext>
            </a:extLst>
          </p:cNvPr>
          <p:cNvSpPr>
            <a:spLocks noGrp="1"/>
          </p:cNvSpPr>
          <p:nvPr>
            <p:ph type="body" sz="quarter" idx="14"/>
          </p:nvPr>
        </p:nvSpPr>
        <p:spPr>
          <a:xfrm>
            <a:off x="8782051" y="1667303"/>
            <a:ext cx="2930524" cy="2741648"/>
          </a:xfrm>
        </p:spPr>
        <p:txBody>
          <a:bodyPr/>
          <a:lstStyle/>
          <a:p>
            <a:r>
              <a:rPr lang="en-US" dirty="0">
                <a:solidFill>
                  <a:srgbClr val="005B7F"/>
                </a:solidFill>
              </a:rPr>
              <a:t>Latency</a:t>
            </a:r>
            <a:r>
              <a:rPr lang="de-DE" dirty="0">
                <a:solidFill>
                  <a:srgbClr val="005B7F"/>
                </a:solidFill>
              </a:rPr>
              <a:t> and </a:t>
            </a:r>
            <a:r>
              <a:rPr lang="en-US" dirty="0">
                <a:solidFill>
                  <a:srgbClr val="005B7F"/>
                </a:solidFill>
              </a:rPr>
              <a:t>throughput</a:t>
            </a:r>
          </a:p>
          <a:p>
            <a:pPr lvl="4">
              <a:lnSpc>
                <a:spcPct val="150000"/>
              </a:lnSpc>
              <a:buClr>
                <a:srgbClr val="669DB2"/>
              </a:buClr>
            </a:pPr>
            <a:r>
              <a:rPr lang="de-DE" dirty="0"/>
              <a:t>Ping and iperf3 </a:t>
            </a:r>
            <a:r>
              <a:rPr lang="de-DE" dirty="0" err="1"/>
              <a:t>tests</a:t>
            </a:r>
            <a:endParaRPr lang="de-DE" dirty="0"/>
          </a:p>
          <a:p>
            <a:pPr lvl="4">
              <a:lnSpc>
                <a:spcPct val="150000"/>
              </a:lnSpc>
              <a:buClr>
                <a:srgbClr val="669DB2"/>
              </a:buClr>
            </a:pPr>
            <a:r>
              <a:rPr lang="de-DE" dirty="0"/>
              <a:t>WNC and </a:t>
            </a:r>
            <a:r>
              <a:rPr lang="de-DE" dirty="0" err="1"/>
              <a:t>Quectel</a:t>
            </a:r>
            <a:r>
              <a:rPr lang="de-DE" dirty="0"/>
              <a:t> </a:t>
            </a:r>
            <a:r>
              <a:rPr lang="de-DE" dirty="0" err="1"/>
              <a:t>setup</a:t>
            </a:r>
            <a:endParaRPr lang="de-DE" dirty="0"/>
          </a:p>
          <a:p>
            <a:pPr lvl="4">
              <a:lnSpc>
                <a:spcPct val="150000"/>
              </a:lnSpc>
              <a:buClr>
                <a:srgbClr val="669DB2"/>
              </a:buClr>
            </a:pPr>
            <a:r>
              <a:rPr lang="de-DE" dirty="0" err="1"/>
              <a:t>Two</a:t>
            </a:r>
            <a:r>
              <a:rPr lang="de-DE" dirty="0"/>
              <a:t> different ping </a:t>
            </a:r>
            <a:r>
              <a:rPr lang="de-DE" dirty="0" err="1"/>
              <a:t>tests</a:t>
            </a:r>
            <a:r>
              <a:rPr lang="de-DE" dirty="0"/>
              <a:t> (network </a:t>
            </a:r>
            <a:r>
              <a:rPr lang="de-DE" dirty="0" err="1"/>
              <a:t>controller</a:t>
            </a:r>
            <a:r>
              <a:rPr lang="de-DE" dirty="0"/>
              <a:t> and </a:t>
            </a:r>
            <a:r>
              <a:rPr lang="de-DE" dirty="0" err="1"/>
              <a:t>device</a:t>
            </a:r>
            <a:r>
              <a:rPr lang="de-DE" dirty="0"/>
              <a:t>)</a:t>
            </a:r>
          </a:p>
          <a:p>
            <a:pPr marL="360000" lvl="5" indent="0">
              <a:lnSpc>
                <a:spcPct val="150000"/>
              </a:lnSpc>
              <a:buNone/>
            </a:pPr>
            <a:endParaRPr lang="de-DE" dirty="0"/>
          </a:p>
          <a:p>
            <a:pPr lvl="5">
              <a:lnSpc>
                <a:spcPct val="150000"/>
              </a:lnSpc>
            </a:pPr>
            <a:endParaRPr lang="de-DE" dirty="0"/>
          </a:p>
          <a:p>
            <a:pPr lvl="5">
              <a:lnSpc>
                <a:spcPct val="150000"/>
              </a:lnSpc>
            </a:pPr>
            <a:endParaRPr lang="de-DE" dirty="0"/>
          </a:p>
        </p:txBody>
      </p:sp>
      <p:pic>
        <p:nvPicPr>
          <p:cNvPr id="11" name="Picture 10">
            <a:extLst>
              <a:ext uri="{FF2B5EF4-FFF2-40B4-BE49-F238E27FC236}">
                <a16:creationId xmlns:a16="http://schemas.microsoft.com/office/drawing/2014/main" xmlns="" id="{6853271D-D028-B841-1586-3B06FEB54B03}"/>
              </a:ext>
            </a:extLst>
          </p:cNvPr>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898" y="2675947"/>
            <a:ext cx="7191819" cy="2000975"/>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xmlns="" id="{1DF68793-9BE9-49FE-1A8B-57F164F6E667}"/>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3C4AE5AA-0303-D33B-C77A-38CD5243608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xmlns="" id="{EB2A43E8-DEDF-ADF5-D2BA-F504B8FD190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xmlns="" id="{DB9A6EC4-782C-C67E-9DEA-7A9A716B52D1}"/>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xmlns="" id="{9DBDEA20-4E5F-D70C-C2EF-0C17BABCA708}"/>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28</a:t>
            </a:fld>
            <a:r>
              <a:rPr lang="de-DE" sz="800" dirty="0"/>
              <a:t> </a:t>
            </a:r>
          </a:p>
        </p:txBody>
      </p:sp>
    </p:spTree>
    <p:extLst>
      <p:ext uri="{BB962C8B-B14F-4D97-AF65-F5344CB8AC3E}">
        <p14:creationId xmlns:p14="http://schemas.microsoft.com/office/powerpoint/2010/main" val="1931416220"/>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9404"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4921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a:extLst>
              <a:ext uri="{FF2B5EF4-FFF2-40B4-BE49-F238E27FC236}">
                <a16:creationId xmlns:a16="http://schemas.microsoft.com/office/drawing/2014/main" xmlns="" id="{9586001F-8DD6-57C6-C59B-C6376557B460}"/>
              </a:ext>
            </a:extLst>
          </p:cNvPr>
          <p:cNvPicPr>
            <a:picLocks noChangeAspect="1"/>
          </p:cNvPicPr>
          <p:nvPr/>
        </p:nvPicPr>
        <p:blipFill>
          <a:blip r:embed="rId6"/>
          <a:stretch>
            <a:fillRect/>
          </a:stretch>
        </p:blipFill>
        <p:spPr>
          <a:xfrm>
            <a:off x="804679" y="1807837"/>
            <a:ext cx="7814042" cy="3746721"/>
          </a:xfrm>
          <a:prstGeom prst="rect">
            <a:avLst/>
          </a:prstGeom>
        </p:spPr>
      </p:pic>
      <p:pic>
        <p:nvPicPr>
          <p:cNvPr id="13" name="Picture 12" descr="UFBA no Colégio da Polícia Militar – Dendezeiros, Bahia | Kids Save Lives  Brasil">
            <a:extLst>
              <a:ext uri="{FF2B5EF4-FFF2-40B4-BE49-F238E27FC236}">
                <a16:creationId xmlns:a16="http://schemas.microsoft.com/office/drawing/2014/main" xmlns="" id="{1284683C-E64F-D9F4-E767-0ABCA0BC722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xmlns="" id="{FC2A04B7-CE75-4AAB-E65A-649D3911A93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5" name="Fußzeilenplatzhalter 3">
            <a:extLst>
              <a:ext uri="{FF2B5EF4-FFF2-40B4-BE49-F238E27FC236}">
                <a16:creationId xmlns:a16="http://schemas.microsoft.com/office/drawing/2014/main" xmlns="" id="{8BF115D0-F008-D122-4A80-DD47555CCAE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6" name="Datumsplatzhalter 2">
            <a:extLst>
              <a:ext uri="{FF2B5EF4-FFF2-40B4-BE49-F238E27FC236}">
                <a16:creationId xmlns:a16="http://schemas.microsoft.com/office/drawing/2014/main" xmlns="" id="{6EF955BA-3F76-1384-05E0-82406772ECAB}"/>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9" name="Textplatzhalter 14">
            <a:extLst>
              <a:ext uri="{FF2B5EF4-FFF2-40B4-BE49-F238E27FC236}">
                <a16:creationId xmlns:a16="http://schemas.microsoft.com/office/drawing/2014/main" xmlns="" id="{FEFDB3BF-E3E1-E1E9-1B59-6C5038CB8582}"/>
              </a:ext>
            </a:extLst>
          </p:cNvPr>
          <p:cNvSpPr>
            <a:spLocks noGrp="1"/>
          </p:cNvSpPr>
          <p:nvPr>
            <p:ph type="body" sz="quarter" idx="14"/>
          </p:nvPr>
        </p:nvSpPr>
        <p:spPr>
          <a:xfrm>
            <a:off x="1045549" y="1578275"/>
            <a:ext cx="7332301" cy="191399"/>
          </a:xfrm>
        </p:spPr>
        <p:txBody>
          <a:bodyPr/>
          <a:lstStyle/>
          <a:p>
            <a:pPr algn="ctr"/>
            <a:r>
              <a:rPr lang="de-DE" sz="1200" dirty="0" err="1">
                <a:solidFill>
                  <a:srgbClr val="005B7F"/>
                </a:solidFill>
              </a:rPr>
              <a:t>Latency</a:t>
            </a:r>
            <a:r>
              <a:rPr lang="de-DE" sz="1200" dirty="0">
                <a:solidFill>
                  <a:srgbClr val="005B7F"/>
                </a:solidFill>
              </a:rPr>
              <a:t> x Measurement </a:t>
            </a:r>
            <a:r>
              <a:rPr lang="de-DE" sz="1200" dirty="0" err="1">
                <a:solidFill>
                  <a:srgbClr val="005B7F"/>
                </a:solidFill>
              </a:rPr>
              <a:t>points</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Quectel</a:t>
            </a:r>
            <a:r>
              <a:rPr lang="de-DE" sz="1200" dirty="0">
                <a:solidFill>
                  <a:srgbClr val="005B7F"/>
                </a:solidFill>
              </a:rPr>
              <a:t> → WNC</a:t>
            </a:r>
            <a:endParaRPr lang="de-DE" sz="1200" dirty="0"/>
          </a:p>
        </p:txBody>
      </p:sp>
      <p:sp>
        <p:nvSpPr>
          <p:cNvPr id="18" name="Slide Number Placeholder 13">
            <a:extLst>
              <a:ext uri="{FF2B5EF4-FFF2-40B4-BE49-F238E27FC236}">
                <a16:creationId xmlns:a16="http://schemas.microsoft.com/office/drawing/2014/main" xmlns="" id="{ED99A460-DC31-10E1-AFAB-627F1FDFA62B}"/>
              </a:ext>
            </a:extLst>
          </p:cNvPr>
          <p:cNvSpPr>
            <a:spLocks noGrp="1"/>
          </p:cNvSpPr>
          <p:nvPr>
            <p:ph type="sldNum" sz="quarter" idx="4"/>
          </p:nvPr>
        </p:nvSpPr>
        <p:spPr>
          <a:xfrm>
            <a:off x="656276" y="6446123"/>
            <a:ext cx="408932" cy="123112"/>
          </a:xfrm>
        </p:spPr>
        <p:txBody>
          <a:bodyPr/>
          <a:lstStyle/>
          <a:p>
            <a:r>
              <a:rPr lang="de-DE" sz="800" dirty="0" smtClean="0"/>
              <a:t>28 </a:t>
            </a:r>
            <a:endParaRPr lang="de-DE" sz="800" dirty="0"/>
          </a:p>
        </p:txBody>
      </p:sp>
      <p:sp>
        <p:nvSpPr>
          <p:cNvPr id="20" name="Textplatzhalter 6">
            <a:extLst>
              <a:ext uri="{FF2B5EF4-FFF2-40B4-BE49-F238E27FC236}">
                <a16:creationId xmlns:a16="http://schemas.microsoft.com/office/drawing/2014/main" xmlns=""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21" name="Picture 3" descr="A picture containing urban design, map, aerial photography, bird's-eye view&#10;&#10;Description automatically generated">
            <a:extLst>
              <a:ext uri="{FF2B5EF4-FFF2-40B4-BE49-F238E27FC236}">
                <a16:creationId xmlns:a16="http://schemas.microsoft.com/office/drawing/2014/main" xmlns="" id="{D42F837B-141F-B907-972B-C33630E0D9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spTree>
    <p:extLst>
      <p:ext uri="{BB962C8B-B14F-4D97-AF65-F5344CB8AC3E}">
        <p14:creationId xmlns:p14="http://schemas.microsoft.com/office/powerpoint/2010/main" val="472135918"/>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xmlns="" id="{0CCF772E-B200-4A5A-A523-AC73A3B0B1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3801" name="think-cell Folie" r:id="rId5" imgW="344" imgH="345" progId="TCLayout.ActiveDocument.1">
                  <p:embed/>
                </p:oleObj>
              </mc:Choice>
              <mc:Fallback>
                <p:oleObj name="think-cell Folie" r:id="rId5" imgW="344" imgH="345" progId="TCLayout.ActiveDocument.1">
                  <p:embed/>
                  <p:pic>
                    <p:nvPicPr>
                      <p:cNvPr id="8" name="Objekt 7" hidden="1">
                        <a:extLst>
                          <a:ext uri="{FF2B5EF4-FFF2-40B4-BE49-F238E27FC236}">
                            <a16:creationId xmlns:a16="http://schemas.microsoft.com/office/drawing/2014/main" xmlns="" id="{0CCF772E-B200-4A5A-A523-AC73A3B0B1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xmlns="" id="{A084D317-82FF-4C40-AE4D-3B5721D6CFCD}"/>
              </a:ext>
            </a:extLst>
          </p:cNvPr>
          <p:cNvGraphicFramePr>
            <a:graphicFrameLocks noGrp="1"/>
          </p:cNvGraphicFramePr>
          <p:nvPr/>
        </p:nvGraphicFramePr>
        <p:xfrm>
          <a:off x="479426" y="1700215"/>
          <a:ext cx="11233150" cy="2564040"/>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xmlns="" val="20000"/>
                    </a:ext>
                  </a:extLst>
                </a:gridCol>
                <a:gridCol w="10816995">
                  <a:extLst>
                    <a:ext uri="{9D8B030D-6E8A-4147-A177-3AD203B41FA5}">
                      <a16:colId xmlns:a16="http://schemas.microsoft.com/office/drawing/2014/main" xmlns=""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xmlns=""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p:sp>
        <p:nvSpPr>
          <p:cNvPr id="11" name="Title 10">
            <a:extLst>
              <a:ext uri="{FF2B5EF4-FFF2-40B4-BE49-F238E27FC236}">
                <a16:creationId xmlns:a16="http://schemas.microsoft.com/office/drawing/2014/main" xmlns="" id="{C065D80D-23CB-9846-91E0-382C2049DD40}"/>
              </a:ext>
            </a:extLst>
          </p:cNvPr>
          <p:cNvSpPr>
            <a:spLocks noGrp="1"/>
          </p:cNvSpPr>
          <p:nvPr>
            <p:ph type="title"/>
          </p:nvPr>
        </p:nvSpPr>
        <p:spPr/>
        <p:txBody>
          <a:bodyPr/>
          <a:lstStyle/>
          <a:p>
            <a:r>
              <a:rPr lang="pt-BR" dirty="0"/>
              <a:t>Table of Contents</a:t>
            </a:r>
            <a:endParaRPr lang="de-DE" dirty="0"/>
          </a:p>
        </p:txBody>
      </p:sp>
      <p:pic>
        <p:nvPicPr>
          <p:cNvPr id="9" name="Picture 8" descr="UFBA no Colégio da Polícia Militar – Dendezeiros, Bahia | Kids Save Lives  Brasil">
            <a:extLst>
              <a:ext uri="{FF2B5EF4-FFF2-40B4-BE49-F238E27FC236}">
                <a16:creationId xmlns:a16="http://schemas.microsoft.com/office/drawing/2014/main" xmlns="" id="{B0153156-FB7A-C822-8B76-1D4E821C1C00}"/>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xmlns="" id="{22D061ED-7AF1-A52F-0E84-32BD8E31AB5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xmlns="" id="{B7E62898-F022-6F97-48C7-9D8A78FAF807}"/>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xmlns="" id="{165E4971-2DFB-65C5-C89A-65A418F18BA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9" name="Slide Number Placeholder 13">
            <a:extLst>
              <a:ext uri="{FF2B5EF4-FFF2-40B4-BE49-F238E27FC236}">
                <a16:creationId xmlns:a16="http://schemas.microsoft.com/office/drawing/2014/main" xmlns="" id="{E058AA43-415E-BF8C-3A79-6FFB97B6014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a:t>
            </a:fld>
            <a:r>
              <a:rPr lang="de-DE" sz="800" dirty="0"/>
              <a:t> </a:t>
            </a:r>
          </a:p>
        </p:txBody>
      </p:sp>
    </p:spTree>
    <p:extLst>
      <p:ext uri="{BB962C8B-B14F-4D97-AF65-F5344CB8AC3E}">
        <p14:creationId xmlns:p14="http://schemas.microsoft.com/office/powerpoint/2010/main" val="32514461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platzhalter 6">
            <a:extLst>
              <a:ext uri="{FF2B5EF4-FFF2-40B4-BE49-F238E27FC236}">
                <a16:creationId xmlns:a16="http://schemas.microsoft.com/office/drawing/2014/main" xmlns="" id="{42BE97A4-9C0B-F509-6AFC-5ACEB52D8775}"/>
              </a:ext>
            </a:extLst>
          </p:cNvPr>
          <p:cNvSpPr txBox="1">
            <a:spLocks/>
          </p:cNvSpPr>
          <p:nvPr/>
        </p:nvSpPr>
        <p:spPr bwMode="gray">
          <a:xfrm>
            <a:off x="4921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18" name="Textplatzhalter 6">
            <a:extLst>
              <a:ext uri="{FF2B5EF4-FFF2-40B4-BE49-F238E27FC236}">
                <a16:creationId xmlns:a16="http://schemas.microsoft.com/office/drawing/2014/main" xmlns=""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19" name="Picture 3" descr="A picture containing urban design, map, aerial photography, bird's-eye view&#10;&#10;Description automatically generated">
            <a:extLst>
              <a:ext uri="{FF2B5EF4-FFF2-40B4-BE49-F238E27FC236}">
                <a16:creationId xmlns:a16="http://schemas.microsoft.com/office/drawing/2014/main" xmlns="" id="{D42F837B-141F-B907-972B-C33630E0D9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0427"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pic>
        <p:nvPicPr>
          <p:cNvPr id="4" name="Picture 3" descr="UFBA no Colégio da Polícia Militar – Dendezeiros, Bahia | Kids Save Lives  Brasil">
            <a:extLst>
              <a:ext uri="{FF2B5EF4-FFF2-40B4-BE49-F238E27FC236}">
                <a16:creationId xmlns:a16="http://schemas.microsoft.com/office/drawing/2014/main" xmlns="" id="{86238068-BDE8-338D-EE3E-C40477B3461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xmlns="" id="{4B5D349E-0E53-893F-1E6B-DE54D9F7FE96}"/>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xmlns="" id="{8E512F1B-267E-C48B-716A-26601590B57E}"/>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xmlns="" id="{63B32971-3A6D-8248-21DA-AB417F5F304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xmlns="" id="{ED99A460-DC31-10E1-AFAB-627F1FDFA62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30</a:t>
            </a:fld>
            <a:r>
              <a:rPr lang="de-DE" sz="800" dirty="0"/>
              <a:t> </a:t>
            </a:r>
          </a:p>
        </p:txBody>
      </p:sp>
      <p:pic>
        <p:nvPicPr>
          <p:cNvPr id="21" name="Picture 2">
            <a:extLst>
              <a:ext uri="{FF2B5EF4-FFF2-40B4-BE49-F238E27FC236}">
                <a16:creationId xmlns:a16="http://schemas.microsoft.com/office/drawing/2014/main" xmlns="" id="{4F52B88A-0BE1-B1C6-ABBE-35E59402A10D}"/>
              </a:ext>
            </a:extLst>
          </p:cNvPr>
          <p:cNvPicPr>
            <a:picLocks noChangeAspect="1"/>
          </p:cNvPicPr>
          <p:nvPr/>
        </p:nvPicPr>
        <p:blipFill>
          <a:blip r:embed="rId9"/>
          <a:stretch>
            <a:fillRect/>
          </a:stretch>
        </p:blipFill>
        <p:spPr>
          <a:xfrm>
            <a:off x="805348" y="1794979"/>
            <a:ext cx="7812703" cy="3762912"/>
          </a:xfrm>
          <a:prstGeom prst="rect">
            <a:avLst/>
          </a:prstGeom>
        </p:spPr>
      </p:pic>
      <p:sp>
        <p:nvSpPr>
          <p:cNvPr id="22" name="Textplatzhalter 14">
            <a:extLst>
              <a:ext uri="{FF2B5EF4-FFF2-40B4-BE49-F238E27FC236}">
                <a16:creationId xmlns:a16="http://schemas.microsoft.com/office/drawing/2014/main" xmlns="" id="{D505696C-BFCE-DA8B-F834-2EB8A91307AC}"/>
              </a:ext>
            </a:extLst>
          </p:cNvPr>
          <p:cNvSpPr>
            <a:spLocks noGrp="1"/>
          </p:cNvSpPr>
          <p:nvPr>
            <p:ph type="body" sz="quarter" idx="14"/>
          </p:nvPr>
        </p:nvSpPr>
        <p:spPr>
          <a:xfrm>
            <a:off x="1045549" y="1578275"/>
            <a:ext cx="7332301" cy="191399"/>
          </a:xfrm>
        </p:spPr>
        <p:txBody>
          <a:bodyPr/>
          <a:lstStyle/>
          <a:p>
            <a:pPr algn="ctr"/>
            <a:r>
              <a:rPr lang="de-DE" sz="1200" dirty="0" err="1">
                <a:solidFill>
                  <a:srgbClr val="005B7F"/>
                </a:solidFill>
              </a:rPr>
              <a:t>Latency</a:t>
            </a:r>
            <a:r>
              <a:rPr lang="de-DE" sz="1200" dirty="0">
                <a:solidFill>
                  <a:srgbClr val="005B7F"/>
                </a:solidFill>
              </a:rPr>
              <a:t> x Measurement </a:t>
            </a:r>
            <a:r>
              <a:rPr lang="de-DE" sz="1200" dirty="0" err="1">
                <a:solidFill>
                  <a:srgbClr val="005B7F"/>
                </a:solidFill>
              </a:rPr>
              <a:t>points</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Quectel</a:t>
            </a:r>
            <a:r>
              <a:rPr lang="de-DE" sz="1200" dirty="0">
                <a:solidFill>
                  <a:srgbClr val="005B7F"/>
                </a:solidFill>
              </a:rPr>
              <a:t> → Network Controller</a:t>
            </a:r>
            <a:endParaRPr lang="de-DE" sz="1200" dirty="0"/>
          </a:p>
        </p:txBody>
      </p:sp>
    </p:spTree>
    <p:extLst>
      <p:ext uri="{BB962C8B-B14F-4D97-AF65-F5344CB8AC3E}">
        <p14:creationId xmlns:p14="http://schemas.microsoft.com/office/powerpoint/2010/main" val="882767341"/>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platzhalter 6">
            <a:extLst>
              <a:ext uri="{FF2B5EF4-FFF2-40B4-BE49-F238E27FC236}">
                <a16:creationId xmlns:a16="http://schemas.microsoft.com/office/drawing/2014/main" xmlns="" id="{42BE97A4-9C0B-F509-6AFC-5ACEB52D8775}"/>
              </a:ext>
            </a:extLst>
          </p:cNvPr>
          <p:cNvSpPr txBox="1">
            <a:spLocks/>
          </p:cNvSpPr>
          <p:nvPr/>
        </p:nvSpPr>
        <p:spPr bwMode="gray">
          <a:xfrm>
            <a:off x="8618721" y="609600"/>
            <a:ext cx="3368308" cy="186995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450"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5048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a:extLst>
              <a:ext uri="{FF2B5EF4-FFF2-40B4-BE49-F238E27FC236}">
                <a16:creationId xmlns:a16="http://schemas.microsoft.com/office/drawing/2014/main" xmlns="" id="{D4466C0C-826B-F357-B11F-179EBC5D9DD4}"/>
              </a:ext>
            </a:extLst>
          </p:cNvPr>
          <p:cNvPicPr>
            <a:picLocks noChangeAspect="1"/>
          </p:cNvPicPr>
          <p:nvPr/>
        </p:nvPicPr>
        <p:blipFill>
          <a:blip r:embed="rId6"/>
          <a:stretch>
            <a:fillRect/>
          </a:stretch>
        </p:blipFill>
        <p:spPr>
          <a:xfrm>
            <a:off x="785760" y="1794979"/>
            <a:ext cx="7877279" cy="3762912"/>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xmlns="" id="{3CCC986D-773F-D5A0-EA40-2BBDF207912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xmlns="" id="{54D44487-A57B-AACA-9DB8-A6F5DFB04BD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xmlns="" id="{AF19DF6B-8408-0C4D-D299-CA6D974DE07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xmlns="" id="{D9148DD3-40FE-8DC7-89AB-46967D72024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Textplatzhalter 14">
            <a:extLst>
              <a:ext uri="{FF2B5EF4-FFF2-40B4-BE49-F238E27FC236}">
                <a16:creationId xmlns:a16="http://schemas.microsoft.com/office/drawing/2014/main" xmlns="" id="{CE0A2AC1-18A5-15BF-1A38-47F83BFA8BA4}"/>
              </a:ext>
            </a:extLst>
          </p:cNvPr>
          <p:cNvSpPr>
            <a:spLocks noGrp="1"/>
          </p:cNvSpPr>
          <p:nvPr>
            <p:ph type="body" sz="quarter" idx="14"/>
          </p:nvPr>
        </p:nvSpPr>
        <p:spPr>
          <a:xfrm>
            <a:off x="1274149" y="1578275"/>
            <a:ext cx="7332301" cy="191399"/>
          </a:xfrm>
        </p:spPr>
        <p:txBody>
          <a:bodyPr/>
          <a:lstStyle/>
          <a:p>
            <a:pPr algn="ctr"/>
            <a:r>
              <a:rPr lang="de-DE" sz="1200" dirty="0" err="1">
                <a:solidFill>
                  <a:srgbClr val="005B7F"/>
                </a:solidFill>
              </a:rPr>
              <a:t>Throughput</a:t>
            </a:r>
            <a:r>
              <a:rPr lang="de-DE" sz="1200" dirty="0">
                <a:solidFill>
                  <a:srgbClr val="005B7F"/>
                </a:solidFill>
              </a:rPr>
              <a:t> x Measurement </a:t>
            </a:r>
            <a:r>
              <a:rPr lang="de-DE" sz="1200" dirty="0" err="1">
                <a:solidFill>
                  <a:srgbClr val="005B7F"/>
                </a:solidFill>
              </a:rPr>
              <a:t>points</a:t>
            </a:r>
            <a:endParaRPr lang="de-DE" sz="1200" dirty="0"/>
          </a:p>
        </p:txBody>
      </p:sp>
      <p:sp>
        <p:nvSpPr>
          <p:cNvPr id="15" name="Slide Number Placeholder 13">
            <a:extLst>
              <a:ext uri="{FF2B5EF4-FFF2-40B4-BE49-F238E27FC236}">
                <a16:creationId xmlns:a16="http://schemas.microsoft.com/office/drawing/2014/main" xmlns="" id="{F06C0F36-F9A1-31CB-2A42-06B9A5C0370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31</a:t>
            </a:fld>
            <a:r>
              <a:rPr lang="de-DE" sz="800" dirty="0"/>
              <a:t> </a:t>
            </a:r>
          </a:p>
        </p:txBody>
      </p:sp>
      <p:pic>
        <p:nvPicPr>
          <p:cNvPr id="19" name="Picture 3" descr="A picture containing urban design, map, aerial photography, bird's-eye view&#10;&#10;Description automatically generated">
            <a:extLst>
              <a:ext uri="{FF2B5EF4-FFF2-40B4-BE49-F238E27FC236}">
                <a16:creationId xmlns:a16="http://schemas.microsoft.com/office/drawing/2014/main" xmlns="" id="{D42F837B-141F-B907-972B-C33630E0D9C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33104" y="811564"/>
            <a:ext cx="2939541" cy="1469771"/>
          </a:xfrm>
          <a:prstGeom prst="rect">
            <a:avLst/>
          </a:prstGeom>
        </p:spPr>
      </p:pic>
    </p:spTree>
    <p:extLst>
      <p:ext uri="{BB962C8B-B14F-4D97-AF65-F5344CB8AC3E}">
        <p14:creationId xmlns:p14="http://schemas.microsoft.com/office/powerpoint/2010/main" val="3267045503"/>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473"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xmlns="" id="{5291BE5C-8F18-CE2E-1A76-EB1EB26369F1}"/>
              </a:ext>
            </a:extLst>
          </p:cNvPr>
          <p:cNvPicPr>
            <a:picLocks noChangeAspect="1"/>
          </p:cNvPicPr>
          <p:nvPr/>
        </p:nvPicPr>
        <p:blipFill>
          <a:blip r:embed="rId6"/>
          <a:stretch>
            <a:fillRect/>
          </a:stretch>
        </p:blipFill>
        <p:spPr>
          <a:xfrm>
            <a:off x="747930" y="1794001"/>
            <a:ext cx="7331873" cy="3764867"/>
          </a:xfrm>
          <a:prstGeom prst="rect">
            <a:avLst/>
          </a:prstGeom>
        </p:spPr>
      </p:pic>
      <p:sp>
        <p:nvSpPr>
          <p:cNvPr id="8" name="Textplatzhalter 14">
            <a:extLst>
              <a:ext uri="{FF2B5EF4-FFF2-40B4-BE49-F238E27FC236}">
                <a16:creationId xmlns:a16="http://schemas.microsoft.com/office/drawing/2014/main" xmlns="" id="{1DE42C0A-0115-D3D3-A4B7-6AC7C6C56667}"/>
              </a:ext>
            </a:extLst>
          </p:cNvPr>
          <p:cNvSpPr>
            <a:spLocks noGrp="1"/>
          </p:cNvSpPr>
          <p:nvPr>
            <p:ph type="body" sz="quarter" idx="14"/>
          </p:nvPr>
        </p:nvSpPr>
        <p:spPr>
          <a:xfrm>
            <a:off x="8782051" y="1667303"/>
            <a:ext cx="2930524" cy="3422988"/>
          </a:xfrm>
        </p:spPr>
        <p:txBody>
          <a:bodyPr/>
          <a:lstStyle/>
          <a:p>
            <a:r>
              <a:rPr lang="en-US" dirty="0">
                <a:solidFill>
                  <a:srgbClr val="005B7F"/>
                </a:solidFill>
              </a:rPr>
              <a:t>Rohde &amp; </a:t>
            </a:r>
            <a:r>
              <a:rPr lang="en-US" dirty="0" smtClean="0">
                <a:solidFill>
                  <a:srgbClr val="005B7F"/>
                </a:solidFill>
              </a:rPr>
              <a:t>Schwarz </a:t>
            </a:r>
            <a:r>
              <a:rPr lang="en-US" dirty="0">
                <a:solidFill>
                  <a:srgbClr val="005B7F"/>
                </a:solidFill>
              </a:rPr>
              <a:t>test</a:t>
            </a:r>
          </a:p>
          <a:p>
            <a:pPr lvl="4">
              <a:lnSpc>
                <a:spcPct val="150000"/>
              </a:lnSpc>
              <a:buClr>
                <a:srgbClr val="669DB2"/>
              </a:buClr>
            </a:pPr>
            <a:r>
              <a:rPr lang="en-US" dirty="0" smtClean="0"/>
              <a:t>Walking </a:t>
            </a:r>
            <a:r>
              <a:rPr lang="en-US" dirty="0"/>
              <a:t>test</a:t>
            </a:r>
          </a:p>
          <a:p>
            <a:pPr lvl="4">
              <a:lnSpc>
                <a:spcPct val="150000"/>
              </a:lnSpc>
              <a:buClr>
                <a:srgbClr val="669DB2"/>
              </a:buClr>
            </a:pPr>
            <a:r>
              <a:rPr lang="en-US" dirty="0"/>
              <a:t>Around 10 minutes</a:t>
            </a:r>
          </a:p>
          <a:p>
            <a:pPr lvl="4">
              <a:lnSpc>
                <a:spcPct val="150000"/>
              </a:lnSpc>
              <a:buClr>
                <a:srgbClr val="669DB2"/>
              </a:buClr>
            </a:pPr>
            <a:r>
              <a:rPr lang="en-US" dirty="0"/>
              <a:t>Signal quality results</a:t>
            </a:r>
          </a:p>
          <a:p>
            <a:pPr lvl="4">
              <a:lnSpc>
                <a:spcPct val="150000"/>
              </a:lnSpc>
              <a:buClr>
                <a:srgbClr val="669DB2"/>
              </a:buClr>
            </a:pPr>
            <a:r>
              <a:rPr lang="en-US" dirty="0"/>
              <a:t>Poor network connection</a:t>
            </a:r>
          </a:p>
          <a:p>
            <a:pPr lvl="4">
              <a:lnSpc>
                <a:spcPct val="150000"/>
              </a:lnSpc>
              <a:buClr>
                <a:srgbClr val="669DB2"/>
              </a:buClr>
            </a:pPr>
            <a:r>
              <a:rPr lang="en-US" dirty="0"/>
              <a:t>Influence of containers, metals and machinery</a:t>
            </a:r>
          </a:p>
          <a:p>
            <a:pPr lvl="5">
              <a:lnSpc>
                <a:spcPct val="150000"/>
              </a:lnSpc>
            </a:pPr>
            <a:endParaRPr lang="en-US" dirty="0"/>
          </a:p>
          <a:p>
            <a:pPr lvl="5">
              <a:lnSpc>
                <a:spcPct val="150000"/>
              </a:lnSpc>
            </a:pPr>
            <a:endParaRPr lang="en-US" dirty="0"/>
          </a:p>
          <a:p>
            <a:pPr lvl="5">
              <a:lnSpc>
                <a:spcPct val="150000"/>
              </a:lnSpc>
            </a:pPr>
            <a:endParaRPr lang="en-US" dirty="0"/>
          </a:p>
        </p:txBody>
      </p:sp>
      <p:pic>
        <p:nvPicPr>
          <p:cNvPr id="4" name="Picture 3" descr="UFBA no Colégio da Polícia Militar – Dendezeiros, Bahia | Kids Save Lives  Brasil">
            <a:extLst>
              <a:ext uri="{FF2B5EF4-FFF2-40B4-BE49-F238E27FC236}">
                <a16:creationId xmlns:a16="http://schemas.microsoft.com/office/drawing/2014/main" xmlns="" id="{C8C0B382-44CC-03B0-CC87-4E0532A689C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xmlns="" id="{8B93F05C-990F-6C36-A913-44ADA0F47A9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xmlns="" id="{B73B8056-F9EA-86B3-BFB3-7F4A817F87DA}"/>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xmlns="" id="{16434D54-EF41-AFE2-4C23-92DB85D42F3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xmlns="" id="{8820164B-5201-8E2C-EB2D-3E4667158C8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32</a:t>
            </a:fld>
            <a:r>
              <a:rPr lang="de-DE" sz="800" dirty="0"/>
              <a:t> </a:t>
            </a:r>
          </a:p>
        </p:txBody>
      </p:sp>
    </p:spTree>
    <p:extLst>
      <p:ext uri="{BB962C8B-B14F-4D97-AF65-F5344CB8AC3E}">
        <p14:creationId xmlns:p14="http://schemas.microsoft.com/office/powerpoint/2010/main" val="859849864"/>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499" name="think-cell Folie" r:id="rId5" imgW="344" imgH="345" progId="TCLayout.ActiveDocument.1">
                  <p:embed/>
                </p:oleObj>
              </mc:Choice>
              <mc:Fallback>
                <p:oleObj name="think-cell Folie" r:id="rId5"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2369975" y="1479987"/>
            <a:ext cx="7287208" cy="441695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10" name="Picture 9">
            <a:extLst>
              <a:ext uri="{FF2B5EF4-FFF2-40B4-BE49-F238E27FC236}">
                <a16:creationId xmlns:a16="http://schemas.microsoft.com/office/drawing/2014/main" xmlns="" id="{8EA51B23-9B98-734D-7660-92B01055608C}"/>
              </a:ext>
            </a:extLst>
          </p:cNvPr>
          <p:cNvPicPr>
            <a:picLocks noChangeAspect="1"/>
          </p:cNvPicPr>
          <p:nvPr/>
        </p:nvPicPr>
        <p:blipFill>
          <a:blip r:embed="rId7"/>
          <a:stretch>
            <a:fillRect/>
          </a:stretch>
        </p:blipFill>
        <p:spPr>
          <a:xfrm>
            <a:off x="2646335" y="1698027"/>
            <a:ext cx="6734488" cy="3969950"/>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xmlns="" id="{D02EAC4F-79EC-524B-9F65-735D9B0FC3DD}"/>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0A101E82-2BBD-085A-FC0B-F8E4B1BD448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xmlns="" id="{CCBE1BE5-686A-0174-46AF-F462F6245ED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xmlns="" id="{7EBE6027-BA50-68AF-3668-68DD1D9BBF4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xmlns="" id="{56255063-5ABA-0500-1070-99DFA908AEC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33</a:t>
            </a:fld>
            <a:r>
              <a:rPr lang="de-DE" sz="800" dirty="0"/>
              <a:t> </a:t>
            </a:r>
          </a:p>
        </p:txBody>
      </p:sp>
      <p:sp>
        <p:nvSpPr>
          <p:cNvPr id="17" name="Textplatzhalter 14">
            <a:extLst>
              <a:ext uri="{FF2B5EF4-FFF2-40B4-BE49-F238E27FC236}">
                <a16:creationId xmlns:a16="http://schemas.microsoft.com/office/drawing/2014/main" xmlns="" id="{645F0E4C-67BF-E98B-43ED-EBF49DE5667D}"/>
              </a:ext>
            </a:extLst>
          </p:cNvPr>
          <p:cNvSpPr>
            <a:spLocks noGrp="1"/>
          </p:cNvSpPr>
          <p:nvPr>
            <p:ph type="body" sz="quarter" idx="14"/>
          </p:nvPr>
        </p:nvSpPr>
        <p:spPr>
          <a:xfrm>
            <a:off x="2369975" y="1482561"/>
            <a:ext cx="7287208" cy="191399"/>
          </a:xfrm>
        </p:spPr>
        <p:txBody>
          <a:bodyPr/>
          <a:lstStyle/>
          <a:p>
            <a:pPr algn="ctr"/>
            <a:r>
              <a:rPr lang="de-DE" sz="1200" dirty="0">
                <a:solidFill>
                  <a:srgbClr val="005B7F"/>
                </a:solidFill>
              </a:rPr>
              <a:t>Signal Quality x Time</a:t>
            </a:r>
            <a:endParaRPr lang="de-DE" sz="1200" dirty="0"/>
          </a:p>
        </p:txBody>
      </p:sp>
      <p:grpSp>
        <p:nvGrpSpPr>
          <p:cNvPr id="53" name="Grupo 52"/>
          <p:cNvGrpSpPr/>
          <p:nvPr/>
        </p:nvGrpSpPr>
        <p:grpSpPr>
          <a:xfrm>
            <a:off x="3080730" y="2740129"/>
            <a:ext cx="6249008" cy="1046337"/>
            <a:chOff x="3080730" y="2740129"/>
            <a:chExt cx="6249008" cy="1046337"/>
          </a:xfrm>
        </p:grpSpPr>
        <p:cxnSp>
          <p:nvCxnSpPr>
            <p:cNvPr id="15" name="Conector reto 14"/>
            <p:cNvCxnSpPr/>
            <p:nvPr/>
          </p:nvCxnSpPr>
          <p:spPr>
            <a:xfrm>
              <a:off x="3159313" y="3267650"/>
              <a:ext cx="6170425" cy="0"/>
            </a:xfrm>
            <a:prstGeom prst="line">
              <a:avLst/>
            </a:prstGeom>
            <a:ln w="12700">
              <a:solidFill>
                <a:srgbClr val="C00000"/>
              </a:solidFill>
              <a:prstDash val="lg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 name="Conector reto 20"/>
            <p:cNvCxnSpPr/>
            <p:nvPr/>
          </p:nvCxnSpPr>
          <p:spPr>
            <a:xfrm>
              <a:off x="3080730" y="2740129"/>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2" name="Conector reto 21"/>
            <p:cNvCxnSpPr/>
            <p:nvPr/>
          </p:nvCxnSpPr>
          <p:spPr>
            <a:xfrm>
              <a:off x="3080730" y="2867968"/>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Conector reto 22"/>
            <p:cNvCxnSpPr/>
            <p:nvPr/>
          </p:nvCxnSpPr>
          <p:spPr>
            <a:xfrm>
              <a:off x="3080730" y="2996860"/>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Conector reto 26"/>
            <p:cNvCxnSpPr/>
            <p:nvPr/>
          </p:nvCxnSpPr>
          <p:spPr>
            <a:xfrm>
              <a:off x="3080730" y="3127780"/>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Conector reto 35"/>
            <p:cNvCxnSpPr/>
            <p:nvPr/>
          </p:nvCxnSpPr>
          <p:spPr>
            <a:xfrm>
              <a:off x="3082775" y="3398815"/>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Conector reto 36"/>
            <p:cNvCxnSpPr/>
            <p:nvPr/>
          </p:nvCxnSpPr>
          <p:spPr>
            <a:xfrm>
              <a:off x="3082775" y="3526654"/>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Conector reto 37"/>
            <p:cNvCxnSpPr/>
            <p:nvPr/>
          </p:nvCxnSpPr>
          <p:spPr>
            <a:xfrm>
              <a:off x="3082775" y="3655546"/>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9" name="Conector reto 38"/>
            <p:cNvCxnSpPr/>
            <p:nvPr/>
          </p:nvCxnSpPr>
          <p:spPr>
            <a:xfrm>
              <a:off x="3082775" y="3786466"/>
              <a:ext cx="135012" cy="0"/>
            </a:xfrm>
            <a:prstGeom prst="line">
              <a:avLst/>
            </a:prstGeom>
            <a:ln w="12700">
              <a:solidFill>
                <a:srgbClr val="C0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4" name="Retângulo 53"/>
          <p:cNvSpPr/>
          <p:nvPr/>
        </p:nvSpPr>
        <p:spPr>
          <a:xfrm>
            <a:off x="3159313" y="3090236"/>
            <a:ext cx="6175187" cy="349804"/>
          </a:xfrm>
          <a:prstGeom prst="rect">
            <a:avLst/>
          </a:prstGeom>
          <a:solidFill>
            <a:srgbClr val="C00000">
              <a:alpha val="12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pt-BR" sz="1400" dirty="0">
              <a:solidFill>
                <a:schemeClr val="tx1"/>
              </a:solidFill>
            </a:endParaRPr>
          </a:p>
        </p:txBody>
      </p:sp>
    </p:spTree>
    <p:extLst>
      <p:ext uri="{BB962C8B-B14F-4D97-AF65-F5344CB8AC3E}">
        <p14:creationId xmlns:p14="http://schemas.microsoft.com/office/powerpoint/2010/main" val="3074466189"/>
      </p:ext>
    </p:extLst>
  </p:cSld>
  <p:clrMapOvr>
    <a:masterClrMapping/>
  </p:clrMapOvr>
  <mc:AlternateContent xmlns:mc="http://schemas.openxmlformats.org/markup-compatibility/2006">
    <mc:Choice xmlns:p159="http://schemas.microsoft.com/office/powerpoint/2015/09/main" xmlns=""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xmlns="" id="{0CCF772E-B200-4A5A-A523-AC73A3B0B1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4521"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xmlns=""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xmlns="" id="{A084D317-82FF-4C40-AE4D-3B5721D6CFCD}"/>
              </a:ext>
            </a:extLst>
          </p:cNvPr>
          <p:cNvGraphicFramePr>
            <a:graphicFrameLocks noGrp="1"/>
          </p:cNvGraphicFramePr>
          <p:nvPr>
            <p:extLst>
              <p:ext uri="{D42A27DB-BD31-4B8C-83A1-F6EECF244321}">
                <p14:modId xmlns:p14="http://schemas.microsoft.com/office/powerpoint/2010/main" val="230182357"/>
              </p:ext>
            </p:extLst>
          </p:nvPr>
        </p:nvGraphicFramePr>
        <p:xfrm>
          <a:off x="479426" y="1700215"/>
          <a:ext cx="11233150" cy="2564040"/>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xmlns="" val="20000"/>
                    </a:ext>
                  </a:extLst>
                </a:gridCol>
                <a:gridCol w="10816995">
                  <a:extLst>
                    <a:ext uri="{9D8B030D-6E8A-4147-A177-3AD203B41FA5}">
                      <a16:colId xmlns:a16="http://schemas.microsoft.com/office/drawing/2014/main" xmlns=""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Introduction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Objectives</a:t>
                      </a:r>
                      <a:endParaRPr lang="en-US" sz="1400"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0" kern="1200" noProof="0">
                          <a:solidFill>
                            <a:schemeClr val="tx1"/>
                          </a:solidFill>
                          <a:latin typeface="+mj-lt"/>
                          <a:ea typeface="+mn-ea"/>
                          <a:cs typeface="+mn-cs"/>
                        </a:rPr>
                        <a:t>Contextualization</a:t>
                      </a:r>
                      <a:endParaRPr kumimoji="0" lang="en-US" sz="1400" b="0" i="0" u="none" strike="noStrike" kern="1200" cap="none" spc="0" normalizeH="0" baseline="0" noProof="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0" kern="1200" noProof="0">
                          <a:solidFill>
                            <a:schemeClr val="tx1"/>
                          </a:solidFill>
                          <a:latin typeface="+mj-lt"/>
                          <a:ea typeface="+mn-ea"/>
                          <a:cs typeface="+mn-cs"/>
                        </a:rPr>
                        <a:t>Measurements</a:t>
                      </a:r>
                      <a:endParaRPr kumimoji="0" lang="en-US" sz="1600" b="0" i="0" u="none" strike="noStrike" kern="1200" cap="none" spc="0" normalizeH="0" baseline="0" noProof="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en-US" sz="200" b="0" i="0" u="none" strike="noStrike" kern="1200" cap="none" spc="0" normalizeH="0" baseline="0" noProof="0">
                          <a:ln>
                            <a:noFill/>
                          </a:ln>
                          <a:solidFill>
                            <a:schemeClr val="tx1"/>
                          </a:solidFill>
                          <a:effectLst/>
                          <a:uLnTx/>
                          <a:uFillTx/>
                          <a:latin typeface="+mj-lt"/>
                          <a:ea typeface="+mn-ea"/>
                          <a:cs typeface="+mn-cs"/>
                        </a:rPr>
                        <a:t> </a:t>
                      </a:r>
                      <a:endParaRPr kumimoji="0" lang="en-US" sz="100" b="0" i="0" u="none" strike="noStrike" kern="1200" cap="none" spc="0" normalizeH="0" baseline="0" noProof="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dirty="0">
                          <a:solidFill>
                            <a:schemeClr val="tx1"/>
                          </a:solidFill>
                          <a:latin typeface="+mj-lt"/>
                          <a:ea typeface="+mn-ea"/>
                          <a:cs typeface="+mn-cs"/>
                        </a:rPr>
                        <a:t>Conclusion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xmlns="" val="10004"/>
                  </a:ext>
                </a:extLst>
              </a:tr>
            </a:tbl>
          </a:graphicData>
        </a:graphic>
      </p:graphicFrame>
      <p:sp>
        <p:nvSpPr>
          <p:cNvPr id="11" name="Title 10">
            <a:extLst>
              <a:ext uri="{FF2B5EF4-FFF2-40B4-BE49-F238E27FC236}">
                <a16:creationId xmlns:a16="http://schemas.microsoft.com/office/drawing/2014/main" xmlns=""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xmlns="" id="{212D2C1B-494A-2480-AD8A-CA4F8BE6F70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AA236C97-C644-295F-2CF7-42B6AE8DA0E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xmlns="" id="{7160EA4E-9C08-79E8-53B4-5438476FB9B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xmlns="" id="{B77DBA88-0FFE-5C24-E485-03A66B38A01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xmlns="" id="{2EC8972E-524A-A307-1469-0A4DFEB2690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34</a:t>
            </a:fld>
            <a:r>
              <a:rPr lang="de-DE" sz="800" dirty="0"/>
              <a:t> </a:t>
            </a:r>
          </a:p>
        </p:txBody>
      </p:sp>
    </p:spTree>
    <p:extLst>
      <p:ext uri="{BB962C8B-B14F-4D97-AF65-F5344CB8AC3E}">
        <p14:creationId xmlns:p14="http://schemas.microsoft.com/office/powerpoint/2010/main" val="2826491240"/>
      </p:ext>
    </p:extLst>
  </p:cSld>
  <p:clrMapOvr>
    <a:masterClrMapping/>
  </p:clrMapOvr>
  <p:transition>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xmlns="" id="{9F6344B7-B04A-4214-BF2C-E5457B14419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5547" name="think-cell Folie" r:id="rId5" imgW="344" imgH="345" progId="TCLayout.ActiveDocument.1">
                  <p:embed/>
                </p:oleObj>
              </mc:Choice>
              <mc:Fallback>
                <p:oleObj name="think-cell Folie" r:id="rId5" imgW="344" imgH="345" progId="TCLayout.ActiveDocument.1">
                  <p:embed/>
                  <p:pic>
                    <p:nvPicPr>
                      <p:cNvPr id="6" name="Objekt 5" hidden="1">
                        <a:extLst>
                          <a:ext uri="{FF2B5EF4-FFF2-40B4-BE49-F238E27FC236}">
                            <a16:creationId xmlns:a16="http://schemas.microsoft.com/office/drawing/2014/main" xmlns="" id="{9F6344B7-B04A-4214-BF2C-E5457B14419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xmlns="" id="{AC240843-948F-43BA-BB78-2CFF2F3170F5}"/>
              </a:ext>
            </a:extLst>
          </p:cNvPr>
          <p:cNvSpPr>
            <a:spLocks noGrp="1"/>
          </p:cNvSpPr>
          <p:nvPr>
            <p:ph type="title"/>
          </p:nvPr>
        </p:nvSpPr>
        <p:spPr bwMode="gray">
          <a:xfrm>
            <a:off x="479425" y="395288"/>
            <a:ext cx="11233150" cy="382733"/>
          </a:xfrm>
        </p:spPr>
        <p:txBody>
          <a:bodyPr vert="horz"/>
          <a:lstStyle/>
          <a:p>
            <a:r>
              <a:rPr lang="de-DE" dirty="0" err="1"/>
              <a:t>Conclusion</a:t>
            </a:r>
            <a:endParaRPr lang="de-DE" dirty="0"/>
          </a:p>
        </p:txBody>
      </p:sp>
      <p:sp>
        <p:nvSpPr>
          <p:cNvPr id="8" name="Textplatzhalter 7">
            <a:extLst>
              <a:ext uri="{FF2B5EF4-FFF2-40B4-BE49-F238E27FC236}">
                <a16:creationId xmlns:a16="http://schemas.microsoft.com/office/drawing/2014/main" xmlns="" id="{81737AF2-B338-4186-99A5-84F6332161E9}"/>
              </a:ext>
            </a:extLst>
          </p:cNvPr>
          <p:cNvSpPr>
            <a:spLocks noGrp="1"/>
          </p:cNvSpPr>
          <p:nvPr>
            <p:ph type="body" sz="quarter" idx="13"/>
          </p:nvPr>
        </p:nvSpPr>
        <p:spPr>
          <a:xfrm>
            <a:off x="479425" y="778321"/>
            <a:ext cx="11233150" cy="319318"/>
          </a:xfrm>
        </p:spPr>
        <p:txBody>
          <a:bodyPr/>
          <a:lstStyle/>
          <a:p>
            <a:r>
              <a:rPr lang="de-DE" dirty="0">
                <a:solidFill>
                  <a:srgbClr val="669DB2"/>
                </a:solidFill>
              </a:rPr>
              <a:t>Outcomes and </a:t>
            </a:r>
            <a:r>
              <a:rPr lang="de-DE" dirty="0" err="1">
                <a:solidFill>
                  <a:srgbClr val="669DB2"/>
                </a:solidFill>
              </a:rPr>
              <a:t>future</a:t>
            </a:r>
            <a:r>
              <a:rPr lang="de-DE" dirty="0">
                <a:solidFill>
                  <a:srgbClr val="669DB2"/>
                </a:solidFill>
              </a:rPr>
              <a:t> </a:t>
            </a:r>
            <a:r>
              <a:rPr lang="de-DE" dirty="0" err="1">
                <a:solidFill>
                  <a:srgbClr val="669DB2"/>
                </a:solidFill>
              </a:rPr>
              <a:t>work</a:t>
            </a:r>
            <a:endParaRPr lang="en-US" dirty="0">
              <a:solidFill>
                <a:srgbClr val="669DB2"/>
              </a:solidFill>
            </a:endParaRPr>
          </a:p>
        </p:txBody>
      </p:sp>
      <p:grpSp>
        <p:nvGrpSpPr>
          <p:cNvPr id="24" name="Group 23">
            <a:extLst>
              <a:ext uri="{FF2B5EF4-FFF2-40B4-BE49-F238E27FC236}">
                <a16:creationId xmlns:a16="http://schemas.microsoft.com/office/drawing/2014/main" xmlns="" id="{6F19B62B-478B-0FF7-7974-2B299D479254}"/>
              </a:ext>
            </a:extLst>
          </p:cNvPr>
          <p:cNvGrpSpPr/>
          <p:nvPr/>
        </p:nvGrpSpPr>
        <p:grpSpPr>
          <a:xfrm>
            <a:off x="563317" y="1614195"/>
            <a:ext cx="7899551" cy="778128"/>
            <a:chOff x="563317" y="1614195"/>
            <a:chExt cx="7899551" cy="778128"/>
          </a:xfrm>
        </p:grpSpPr>
        <p:sp>
          <p:nvSpPr>
            <p:cNvPr id="16" name="Rechteck 15">
              <a:extLst>
                <a:ext uri="{FF2B5EF4-FFF2-40B4-BE49-F238E27FC236}">
                  <a16:creationId xmlns:a16="http://schemas.microsoft.com/office/drawing/2014/main" xmlns="" id="{3F02AE69-12F0-4AF7-A789-99ACC1F59EDA}"/>
                </a:ext>
              </a:extLst>
            </p:cNvPr>
            <p:cNvSpPr>
              <a:spLocks/>
            </p:cNvSpPr>
            <p:nvPr/>
          </p:nvSpPr>
          <p:spPr bwMode="gray">
            <a:xfrm>
              <a:off x="909149" y="1614195"/>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lIns="540000" tIns="72000" rIns="72000" bIns="72000" rtlCol="0" anchor="ctr"/>
            <a:lstStyle/>
            <a:p>
              <a:pPr>
                <a:lnSpc>
                  <a:spcPct val="110000"/>
                </a:lnSpc>
              </a:pPr>
              <a:r>
                <a:rPr lang="en-US" sz="1400" dirty="0"/>
                <a:t>The current limitations in the scenarios highlight the need for </a:t>
              </a:r>
              <a:r>
                <a:rPr lang="en-US" sz="1400" dirty="0" smtClean="0"/>
                <a:t>the new implementations to </a:t>
              </a:r>
              <a:r>
                <a:rPr lang="en-US" sz="1400" dirty="0"/>
                <a:t>enable the application of </a:t>
              </a:r>
              <a:r>
                <a:rPr lang="en-US" sz="1400" dirty="0" smtClean="0"/>
                <a:t>the use cases</a:t>
              </a:r>
              <a:endParaRPr lang="de-DE" sz="1400" dirty="0"/>
            </a:p>
          </p:txBody>
        </p:sp>
        <p:sp>
          <p:nvSpPr>
            <p:cNvPr id="20" name="Gleichschenkliges Dreieck 19">
              <a:extLst>
                <a:ext uri="{FF2B5EF4-FFF2-40B4-BE49-F238E27FC236}">
                  <a16:creationId xmlns:a16="http://schemas.microsoft.com/office/drawing/2014/main" xmlns="" id="{22401DC5-C6D9-4924-8B1A-ECE966164C49}"/>
                </a:ext>
              </a:extLst>
            </p:cNvPr>
            <p:cNvSpPr>
              <a:spLocks/>
            </p:cNvSpPr>
            <p:nvPr/>
          </p:nvSpPr>
          <p:spPr bwMode="gray">
            <a:xfrm rot="5400000">
              <a:off x="501977" y="1675538"/>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1</a:t>
              </a:r>
            </a:p>
          </p:txBody>
        </p:sp>
      </p:grpSp>
      <p:grpSp>
        <p:nvGrpSpPr>
          <p:cNvPr id="25" name="Group 24">
            <a:extLst>
              <a:ext uri="{FF2B5EF4-FFF2-40B4-BE49-F238E27FC236}">
                <a16:creationId xmlns:a16="http://schemas.microsoft.com/office/drawing/2014/main" xmlns="" id="{97831B97-E609-64F5-A866-23625FB11F67}"/>
              </a:ext>
            </a:extLst>
          </p:cNvPr>
          <p:cNvGrpSpPr/>
          <p:nvPr/>
        </p:nvGrpSpPr>
        <p:grpSpPr>
          <a:xfrm>
            <a:off x="1608864" y="2740329"/>
            <a:ext cx="7899550" cy="778128"/>
            <a:chOff x="1608864" y="2740329"/>
            <a:chExt cx="7899550" cy="778128"/>
          </a:xfrm>
        </p:grpSpPr>
        <p:sp>
          <p:nvSpPr>
            <p:cNvPr id="17" name="Rechteck 16">
              <a:extLst>
                <a:ext uri="{FF2B5EF4-FFF2-40B4-BE49-F238E27FC236}">
                  <a16:creationId xmlns:a16="http://schemas.microsoft.com/office/drawing/2014/main" xmlns="" id="{8E616D0F-8737-4E03-8542-E6A68FD7CB00}"/>
                </a:ext>
              </a:extLst>
            </p:cNvPr>
            <p:cNvSpPr>
              <a:spLocks/>
            </p:cNvSpPr>
            <p:nvPr/>
          </p:nvSpPr>
          <p:spPr bwMode="gray">
            <a:xfrm>
              <a:off x="1954695" y="2740329"/>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lvl="0">
                <a:lnSpc>
                  <a:spcPct val="110000"/>
                </a:lnSpc>
                <a:defRPr/>
              </a:pPr>
              <a:r>
                <a:rPr lang="en-US" sz="1400" dirty="0" smtClean="0"/>
                <a:t>In </a:t>
              </a:r>
              <a:r>
                <a:rPr lang="en-US" sz="1400" dirty="0"/>
                <a:t>future testing, it is expected that the results will improve </a:t>
              </a:r>
              <a:r>
                <a:rPr lang="en-US" sz="1400" dirty="0" smtClean="0"/>
                <a:t>as </a:t>
              </a:r>
              <a:r>
                <a:rPr lang="en-US" sz="1400" dirty="0"/>
                <a:t>a direct consequence of implementing the new setup in </a:t>
              </a:r>
              <a:r>
                <a:rPr lang="en-US" sz="1400" dirty="0" smtClean="0"/>
                <a:t>the scenarios</a:t>
              </a:r>
              <a:endParaRPr lang="en-US" sz="1400" dirty="0"/>
            </a:p>
          </p:txBody>
        </p:sp>
        <p:sp>
          <p:nvSpPr>
            <p:cNvPr id="21" name="Gleichschenkliges Dreieck 20">
              <a:extLst>
                <a:ext uri="{FF2B5EF4-FFF2-40B4-BE49-F238E27FC236}">
                  <a16:creationId xmlns:a16="http://schemas.microsoft.com/office/drawing/2014/main" xmlns="" id="{54103742-23AA-4FEF-BCC9-A460D57DF6A3}"/>
                </a:ext>
              </a:extLst>
            </p:cNvPr>
            <p:cNvSpPr>
              <a:spLocks/>
            </p:cNvSpPr>
            <p:nvPr/>
          </p:nvSpPr>
          <p:spPr bwMode="gray">
            <a:xfrm rot="5400000">
              <a:off x="1547524" y="2801672"/>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2</a:t>
              </a:r>
            </a:p>
          </p:txBody>
        </p:sp>
      </p:grpSp>
      <p:grpSp>
        <p:nvGrpSpPr>
          <p:cNvPr id="26" name="Group 25">
            <a:extLst>
              <a:ext uri="{FF2B5EF4-FFF2-40B4-BE49-F238E27FC236}">
                <a16:creationId xmlns:a16="http://schemas.microsoft.com/office/drawing/2014/main" xmlns="" id="{85E4F67D-766C-5B25-DE02-8A633CFA5DBA}"/>
              </a:ext>
            </a:extLst>
          </p:cNvPr>
          <p:cNvGrpSpPr/>
          <p:nvPr/>
        </p:nvGrpSpPr>
        <p:grpSpPr>
          <a:xfrm>
            <a:off x="2654492" y="3866463"/>
            <a:ext cx="7899551" cy="778128"/>
            <a:chOff x="2654492" y="3866463"/>
            <a:chExt cx="7899551" cy="778128"/>
          </a:xfrm>
        </p:grpSpPr>
        <p:sp>
          <p:nvSpPr>
            <p:cNvPr id="18" name="Rechteck 17">
              <a:extLst>
                <a:ext uri="{FF2B5EF4-FFF2-40B4-BE49-F238E27FC236}">
                  <a16:creationId xmlns:a16="http://schemas.microsoft.com/office/drawing/2014/main" xmlns="" id="{2D38C6E7-4F92-4015-9A63-FCF29E2E39E3}"/>
                </a:ext>
              </a:extLst>
            </p:cNvPr>
            <p:cNvSpPr>
              <a:spLocks/>
            </p:cNvSpPr>
            <p:nvPr/>
          </p:nvSpPr>
          <p:spPr bwMode="gray">
            <a:xfrm>
              <a:off x="3000324" y="3866463"/>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lvl="0">
                <a:lnSpc>
                  <a:spcPct val="110000"/>
                </a:lnSpc>
                <a:defRPr/>
              </a:pPr>
              <a:r>
                <a:rPr lang="en-US" sz="1400" dirty="0"/>
                <a:t>It was possible to investigate the response of different parameters according to the setups and provide an understanding of the technologies for the continuity of the work </a:t>
              </a:r>
              <a:endParaRPr lang="en-US" sz="1400" dirty="0"/>
            </a:p>
          </p:txBody>
        </p:sp>
        <p:sp>
          <p:nvSpPr>
            <p:cNvPr id="22" name="Gleichschenkliges Dreieck 21">
              <a:extLst>
                <a:ext uri="{FF2B5EF4-FFF2-40B4-BE49-F238E27FC236}">
                  <a16:creationId xmlns:a16="http://schemas.microsoft.com/office/drawing/2014/main" xmlns="" id="{A3FE1FF2-19C7-46DE-8A75-FB38CF0226F1}"/>
                </a:ext>
              </a:extLst>
            </p:cNvPr>
            <p:cNvSpPr>
              <a:spLocks/>
            </p:cNvSpPr>
            <p:nvPr/>
          </p:nvSpPr>
          <p:spPr bwMode="gray">
            <a:xfrm rot="5400000">
              <a:off x="2593152" y="3927806"/>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3</a:t>
              </a:r>
            </a:p>
          </p:txBody>
        </p:sp>
      </p:grpSp>
      <p:grpSp>
        <p:nvGrpSpPr>
          <p:cNvPr id="27" name="Group 26">
            <a:extLst>
              <a:ext uri="{FF2B5EF4-FFF2-40B4-BE49-F238E27FC236}">
                <a16:creationId xmlns:a16="http://schemas.microsoft.com/office/drawing/2014/main" xmlns="" id="{5F7ACC7E-33A4-07BF-07D7-8549436859EC}"/>
              </a:ext>
            </a:extLst>
          </p:cNvPr>
          <p:cNvGrpSpPr/>
          <p:nvPr/>
        </p:nvGrpSpPr>
        <p:grpSpPr>
          <a:xfrm>
            <a:off x="3718772" y="4992597"/>
            <a:ext cx="7899550" cy="778128"/>
            <a:chOff x="3718772" y="4992597"/>
            <a:chExt cx="7899550" cy="778128"/>
          </a:xfrm>
        </p:grpSpPr>
        <p:sp>
          <p:nvSpPr>
            <p:cNvPr id="19" name="Rechteck 18">
              <a:extLst>
                <a:ext uri="{FF2B5EF4-FFF2-40B4-BE49-F238E27FC236}">
                  <a16:creationId xmlns:a16="http://schemas.microsoft.com/office/drawing/2014/main" xmlns="" id="{B058B048-9FD2-4BF7-9965-AC83109E8A38}"/>
                </a:ext>
              </a:extLst>
            </p:cNvPr>
            <p:cNvSpPr>
              <a:spLocks/>
            </p:cNvSpPr>
            <p:nvPr/>
          </p:nvSpPr>
          <p:spPr bwMode="gray">
            <a:xfrm>
              <a:off x="4064603" y="4992597"/>
              <a:ext cx="7553719" cy="778127"/>
            </a:xfrm>
            <a:prstGeom prst="rect">
              <a:avLst/>
            </a:prstGeom>
            <a:solidFill>
              <a:srgbClr val="E5EEF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t>It would be interesting to conduct measurements at each stage of the installation process for a better understanding of the impact </a:t>
              </a:r>
              <a:r>
                <a:rPr lang="en-US" sz="1400" dirty="0" smtClean="0"/>
                <a:t>on the architecture</a:t>
              </a:r>
              <a:endParaRPr lang="en-US" sz="1400" dirty="0"/>
            </a:p>
          </p:txBody>
        </p:sp>
        <p:sp>
          <p:nvSpPr>
            <p:cNvPr id="23" name="Gleichschenkliges Dreieck 22">
              <a:extLst>
                <a:ext uri="{FF2B5EF4-FFF2-40B4-BE49-F238E27FC236}">
                  <a16:creationId xmlns:a16="http://schemas.microsoft.com/office/drawing/2014/main" xmlns="" id="{6D4DEF1A-7C8E-4CBA-A648-DE42E73D8F52}"/>
                </a:ext>
              </a:extLst>
            </p:cNvPr>
            <p:cNvSpPr>
              <a:spLocks/>
            </p:cNvSpPr>
            <p:nvPr/>
          </p:nvSpPr>
          <p:spPr bwMode="gray">
            <a:xfrm rot="5400000">
              <a:off x="3657432" y="5053940"/>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4</a:t>
              </a:r>
            </a:p>
          </p:txBody>
        </p:sp>
      </p:grpSp>
      <p:pic>
        <p:nvPicPr>
          <p:cNvPr id="7" name="Picture 6" descr="UFBA no Colégio da Polícia Militar – Dendezeiros, Bahia | Kids Save Lives  Brasil">
            <a:extLst>
              <a:ext uri="{FF2B5EF4-FFF2-40B4-BE49-F238E27FC236}">
                <a16:creationId xmlns:a16="http://schemas.microsoft.com/office/drawing/2014/main" xmlns="" id="{FB049203-EEC1-D579-A6C5-EEC1CA41985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 UFBA | Brands of the World™ | Download vector logos and logotypes">
            <a:extLst>
              <a:ext uri="{FF2B5EF4-FFF2-40B4-BE49-F238E27FC236}">
                <a16:creationId xmlns:a16="http://schemas.microsoft.com/office/drawing/2014/main" xmlns="" id="{6BBD6173-5155-A759-C433-B7041CEC0E0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xmlns="" id="{419F4E0B-4843-163F-60F6-C3DF7EA5AFE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xmlns="" id="{E0945B48-6B82-A0D1-6BF2-FCEEE0BB94B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30" name="Slide Number Placeholder 13">
            <a:extLst>
              <a:ext uri="{FF2B5EF4-FFF2-40B4-BE49-F238E27FC236}">
                <a16:creationId xmlns:a16="http://schemas.microsoft.com/office/drawing/2014/main" xmlns="" id="{D0E6BD4C-C772-C15A-1E0C-1B3579489B9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35</a:t>
            </a:fld>
            <a:r>
              <a:rPr lang="de-DE" sz="800" dirty="0"/>
              <a:t> </a:t>
            </a:r>
          </a:p>
        </p:txBody>
      </p:sp>
    </p:spTree>
    <p:extLst>
      <p:ext uri="{BB962C8B-B14F-4D97-AF65-F5344CB8AC3E}">
        <p14:creationId xmlns:p14="http://schemas.microsoft.com/office/powerpoint/2010/main" val="35927465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xmlns="" id="{D386BF06-4FE5-4ECB-9E48-683B65D8E9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6569"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xmlns="" id="{D386BF06-4FE5-4ECB-9E48-683B65D8E9F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Textplatzhalter 2">
            <a:extLst>
              <a:ext uri="{FF2B5EF4-FFF2-40B4-BE49-F238E27FC236}">
                <a16:creationId xmlns:a16="http://schemas.microsoft.com/office/drawing/2014/main" xmlns="" id="{1C0E5993-181F-9186-47CA-C8B0B71007B2}"/>
              </a:ext>
            </a:extLst>
          </p:cNvPr>
          <p:cNvSpPr>
            <a:spLocks noGrp="1"/>
          </p:cNvSpPr>
          <p:nvPr>
            <p:ph type="body" sz="quarter" idx="11"/>
          </p:nvPr>
        </p:nvSpPr>
        <p:spPr bwMode="gray">
          <a:xfrm>
            <a:off x="479425" y="2782097"/>
            <a:ext cx="11233149" cy="862095"/>
          </a:xfrm>
        </p:spPr>
        <p:txBody>
          <a:bodyPr/>
          <a:lstStyle/>
          <a:p>
            <a:pPr algn="ctr"/>
            <a:r>
              <a:rPr lang="de-DE" sz="5400" dirty="0" err="1"/>
              <a:t>Obrigada</a:t>
            </a:r>
            <a:r>
              <a:rPr lang="de-DE" sz="5400" dirty="0"/>
              <a:t> · </a:t>
            </a:r>
            <a:r>
              <a:rPr lang="de-DE" sz="5400" dirty="0" err="1"/>
              <a:t>Thank</a:t>
            </a:r>
            <a:r>
              <a:rPr lang="de-DE" sz="5400" dirty="0"/>
              <a:t> </a:t>
            </a:r>
            <a:r>
              <a:rPr lang="de-DE" sz="5400" dirty="0" err="1"/>
              <a:t>you</a:t>
            </a:r>
            <a:r>
              <a:rPr lang="de-DE" sz="5400" dirty="0"/>
              <a:t> · Vielen Dank</a:t>
            </a:r>
          </a:p>
        </p:txBody>
      </p:sp>
      <p:sp>
        <p:nvSpPr>
          <p:cNvPr id="5" name="Rectangle 4">
            <a:extLst>
              <a:ext uri="{FF2B5EF4-FFF2-40B4-BE49-F238E27FC236}">
                <a16:creationId xmlns:a16="http://schemas.microsoft.com/office/drawing/2014/main" xmlns="" id="{22D0FDD1-727D-99E8-180C-4BB9B0A39957}"/>
              </a:ext>
            </a:extLst>
          </p:cNvPr>
          <p:cNvSpPr/>
          <p:nvPr/>
        </p:nvSpPr>
        <p:spPr>
          <a:xfrm>
            <a:off x="9189527"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pic>
        <p:nvPicPr>
          <p:cNvPr id="8" name="Picture 4" descr="UFBA no Colégio da Polícia Militar – Dendezeiros, Bahia | Kids Save Lives  Brasil">
            <a:extLst>
              <a:ext uri="{FF2B5EF4-FFF2-40B4-BE49-F238E27FC236}">
                <a16:creationId xmlns:a16="http://schemas.microsoft.com/office/drawing/2014/main" xmlns="" id="{C0184659-E82E-3EA8-5ED2-F743E3DFA83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10220361"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UFBA | Brands of the World™ | Download vector logos and logotypes">
            <a:extLst>
              <a:ext uri="{FF2B5EF4-FFF2-40B4-BE49-F238E27FC236}">
                <a16:creationId xmlns:a16="http://schemas.microsoft.com/office/drawing/2014/main" xmlns="" id="{67BA9A17-1E7F-DF32-AFF3-A1ADF8B84859}"/>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45562"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2">
            <a:extLst>
              <a:ext uri="{FF2B5EF4-FFF2-40B4-BE49-F238E27FC236}">
                <a16:creationId xmlns:a16="http://schemas.microsoft.com/office/drawing/2014/main" xmlns="" id="{4C05DCD8-D173-5494-DE9B-903F64FFF0FA}"/>
              </a:ext>
            </a:extLst>
          </p:cNvPr>
          <p:cNvSpPr txBox="1">
            <a:spLocks/>
          </p:cNvSpPr>
          <p:nvPr/>
        </p:nvSpPr>
        <p:spPr bwMode="gray">
          <a:xfrm>
            <a:off x="923731" y="3644043"/>
            <a:ext cx="2640564"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dirty="0" err="1"/>
              <a:t>pela</a:t>
            </a:r>
            <a:r>
              <a:rPr lang="de-DE" sz="2800" dirty="0"/>
              <a:t> </a:t>
            </a:r>
            <a:r>
              <a:rPr lang="de-DE" sz="2800" dirty="0" err="1"/>
              <a:t>aten</a:t>
            </a:r>
            <a:r>
              <a:rPr lang="pt-BR" sz="2800" dirty="0"/>
              <a:t>ção</a:t>
            </a:r>
            <a:endParaRPr lang="de-DE" sz="2800" dirty="0"/>
          </a:p>
        </p:txBody>
      </p:sp>
      <p:sp>
        <p:nvSpPr>
          <p:cNvPr id="3" name="Textplatzhalter 2">
            <a:extLst>
              <a:ext uri="{FF2B5EF4-FFF2-40B4-BE49-F238E27FC236}">
                <a16:creationId xmlns:a16="http://schemas.microsoft.com/office/drawing/2014/main" xmlns="" id="{8561D68A-149A-5FAA-BD5C-AE75B4F8ABF4}"/>
              </a:ext>
            </a:extLst>
          </p:cNvPr>
          <p:cNvSpPr txBox="1">
            <a:spLocks/>
          </p:cNvSpPr>
          <p:nvPr/>
        </p:nvSpPr>
        <p:spPr bwMode="gray">
          <a:xfrm>
            <a:off x="4170784" y="3642796"/>
            <a:ext cx="299512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dirty="0" err="1"/>
              <a:t>for</a:t>
            </a:r>
            <a:r>
              <a:rPr lang="de-DE" sz="2800" dirty="0"/>
              <a:t> </a:t>
            </a:r>
            <a:r>
              <a:rPr lang="de-DE" sz="2800" dirty="0" err="1"/>
              <a:t>your</a:t>
            </a:r>
            <a:r>
              <a:rPr lang="de-DE" sz="2800" dirty="0"/>
              <a:t> </a:t>
            </a:r>
            <a:r>
              <a:rPr lang="de-DE" sz="2800" dirty="0" err="1"/>
              <a:t>attention</a:t>
            </a:r>
            <a:endParaRPr lang="de-DE" sz="2800" dirty="0"/>
          </a:p>
        </p:txBody>
      </p:sp>
      <p:sp>
        <p:nvSpPr>
          <p:cNvPr id="6" name="Textplatzhalter 2">
            <a:extLst>
              <a:ext uri="{FF2B5EF4-FFF2-40B4-BE49-F238E27FC236}">
                <a16:creationId xmlns:a16="http://schemas.microsoft.com/office/drawing/2014/main" xmlns="" id="{631A1CCC-BD74-6F1E-B6AE-3CEB7D45E204}"/>
              </a:ext>
            </a:extLst>
          </p:cNvPr>
          <p:cNvSpPr txBox="1">
            <a:spLocks/>
          </p:cNvSpPr>
          <p:nvPr/>
        </p:nvSpPr>
        <p:spPr bwMode="gray">
          <a:xfrm>
            <a:off x="7707084" y="3644043"/>
            <a:ext cx="376877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marL="0" indent="0" algn="l" rtl="0" eaLnBrk="1" latinLnBrk="0" hangingPunct="1">
              <a:spcBef>
                <a:spcPts val="0"/>
              </a:spcBef>
              <a:spcAft>
                <a:spcPts val="0"/>
              </a:spcAft>
            </a:pPr>
            <a:r>
              <a:rPr lang="de-DE" sz="2800" b="0" kern="1200" dirty="0">
                <a:solidFill>
                  <a:srgbClr val="FFFFFF"/>
                </a:solidFill>
                <a:effectLst/>
                <a:latin typeface="Frutiger LT Com 45 Light" panose="020B0303030504020204" pitchFamily="34" charset="0"/>
                <a:ea typeface="+mn-ea"/>
                <a:cs typeface="+mn-cs"/>
              </a:rPr>
              <a:t>für Ihre Aufmerksamkeit</a:t>
            </a:r>
            <a:endParaRPr lang="en-US" sz="2400" dirty="0">
              <a:effectLst/>
            </a:endParaRPr>
          </a:p>
        </p:txBody>
      </p:sp>
    </p:spTree>
    <p:extLst>
      <p:ext uri="{BB962C8B-B14F-4D97-AF65-F5344CB8AC3E}">
        <p14:creationId xmlns:p14="http://schemas.microsoft.com/office/powerpoint/2010/main" val="234683062"/>
      </p:ext>
    </p:extLst>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xmlns="" id="{890E2F95-86F1-FED2-68EF-8417BEE8583B}"/>
              </a:ext>
            </a:extLst>
          </p:cNvPr>
          <p:cNvSpPr>
            <a:spLocks noGrp="1"/>
          </p:cNvSpPr>
          <p:nvPr>
            <p:ph type="body" sz="quarter" idx="11"/>
          </p:nvPr>
        </p:nvSpPr>
        <p:spPr>
          <a:xfrm>
            <a:off x="479425" y="1774858"/>
            <a:ext cx="5790746" cy="4254242"/>
          </a:xfrm>
        </p:spPr>
        <p:txBody>
          <a:bodyPr/>
          <a:lstStyle/>
          <a:p>
            <a:pPr algn="just"/>
            <a:r>
              <a:rPr lang="de-DE" sz="1200" dirty="0"/>
              <a:t>[1] IPT, F. Anwendungsfeld Bergbau - Lastenheft. Report. Forschungszentrum Jülich. 2021. Internal </a:t>
            </a:r>
            <a:r>
              <a:rPr lang="de-DE" sz="1200" dirty="0" err="1"/>
              <a:t>document</a:t>
            </a:r>
            <a:r>
              <a:rPr lang="de-DE" sz="1200" dirty="0"/>
              <a:t>. </a:t>
            </a:r>
          </a:p>
          <a:p>
            <a:endParaRPr lang="de-DE" sz="1200" dirty="0"/>
          </a:p>
          <a:p>
            <a:r>
              <a:rPr lang="de-DE" sz="1200" dirty="0"/>
              <a:t>[2] REICHELT. Industrial LTE Router. 2023. </a:t>
            </a:r>
            <a:r>
              <a:rPr lang="de-DE" sz="1200" dirty="0" err="1"/>
              <a:t>Available</a:t>
            </a:r>
            <a:r>
              <a:rPr lang="de-DE" sz="1200" dirty="0"/>
              <a:t> at &lt;</a:t>
            </a:r>
            <a:r>
              <a:rPr lang="de-DE" sz="1200" dirty="0">
                <a:solidFill>
                  <a:schemeClr val="accent1">
                    <a:lumMod val="20000"/>
                    <a:lumOff val="80000"/>
                  </a:schemeClr>
                </a:solidFill>
                <a:hlinkClick r:id="rId2">
                  <a:extLst>
                    <a:ext uri="{A12FA001-AC4F-418D-AE19-62706E023703}">
                      <ahyp:hlinkClr xmlns:ahyp="http://schemas.microsoft.com/office/drawing/2018/hyperlinkcolor" xmlns="" val="tx"/>
                    </a:ext>
                  </a:extLst>
                </a:hlinkClick>
              </a:rPr>
              <a:t>link</a:t>
            </a:r>
            <a:r>
              <a:rPr lang="de-DE" sz="1200" dirty="0"/>
              <a:t>&gt;.</a:t>
            </a:r>
          </a:p>
          <a:p>
            <a:endParaRPr lang="de-DE" sz="1200" dirty="0"/>
          </a:p>
          <a:p>
            <a:r>
              <a:rPr lang="de-DE" sz="1200" dirty="0"/>
              <a:t>[3] AMAZON. </a:t>
            </a:r>
            <a:r>
              <a:rPr lang="de-DE" sz="1200" dirty="0" err="1"/>
              <a:t>BrosTrend</a:t>
            </a:r>
            <a:r>
              <a:rPr lang="de-DE" sz="1200" dirty="0"/>
              <a:t> AX1800. </a:t>
            </a:r>
            <a:r>
              <a:rPr lang="de-DE" sz="1200" dirty="0" err="1"/>
              <a:t>Available</a:t>
            </a:r>
            <a:r>
              <a:rPr lang="de-DE" sz="1200" dirty="0"/>
              <a:t> at &lt;</a:t>
            </a:r>
            <a:r>
              <a:rPr lang="de-DE" sz="1200" dirty="0">
                <a:solidFill>
                  <a:schemeClr val="accent1">
                    <a:lumMod val="20000"/>
                    <a:lumOff val="80000"/>
                  </a:schemeClr>
                </a:solidFill>
                <a:hlinkClick r:id="rId3">
                  <a:extLst>
                    <a:ext uri="{A12FA001-AC4F-418D-AE19-62706E023703}">
                      <ahyp:hlinkClr xmlns:ahyp="http://schemas.microsoft.com/office/drawing/2018/hyperlinkcolor" xmlns="" val="tx"/>
                    </a:ext>
                  </a:extLst>
                </a:hlinkClick>
              </a:rPr>
              <a:t>link</a:t>
            </a:r>
            <a:r>
              <a:rPr lang="de-DE" sz="1200" dirty="0"/>
              <a:t>&gt;.</a:t>
            </a:r>
          </a:p>
          <a:p>
            <a:endParaRPr lang="de-DE" sz="1200" dirty="0"/>
          </a:p>
          <a:p>
            <a:r>
              <a:rPr lang="de-DE" sz="1200" dirty="0"/>
              <a:t>[4] ERICSSON. Ericsson Private 5G System. </a:t>
            </a:r>
            <a:r>
              <a:rPr lang="de-DE" sz="1200" dirty="0" err="1"/>
              <a:t>Available</a:t>
            </a:r>
            <a:r>
              <a:rPr lang="de-DE" sz="1200" dirty="0"/>
              <a:t> at &lt;</a:t>
            </a:r>
            <a:r>
              <a:rPr lang="de-DE" sz="1200" dirty="0">
                <a:solidFill>
                  <a:schemeClr val="accent1">
                    <a:lumMod val="20000"/>
                    <a:lumOff val="80000"/>
                  </a:schemeClr>
                </a:solidFill>
                <a:hlinkClick r:id="rId4">
                  <a:extLst>
                    <a:ext uri="{A12FA001-AC4F-418D-AE19-62706E023703}">
                      <ahyp:hlinkClr xmlns:ahyp="http://schemas.microsoft.com/office/drawing/2018/hyperlinkcolor" xmlns="" val="tx"/>
                    </a:ext>
                  </a:extLst>
                </a:hlinkClick>
              </a:rPr>
              <a:t>link</a:t>
            </a:r>
            <a:r>
              <a:rPr lang="de-DE" sz="1200" dirty="0"/>
              <a:t>&gt;.</a:t>
            </a:r>
          </a:p>
          <a:p>
            <a:endParaRPr lang="de-DE" sz="1200" dirty="0"/>
          </a:p>
          <a:p>
            <a:pPr algn="just"/>
            <a:r>
              <a:rPr lang="de-DE" sz="1200" dirty="0"/>
              <a:t>[5] </a:t>
            </a:r>
            <a:r>
              <a:rPr lang="en-US" sz="1200" dirty="0"/>
              <a:t>BEDFORD, M. D. et al. Low-cost leaky feeder communication for mines rescue. 2020. Available at &lt;</a:t>
            </a:r>
            <a:r>
              <a:rPr lang="en-US" sz="1200" dirty="0">
                <a:solidFill>
                  <a:schemeClr val="accent1">
                    <a:lumMod val="20000"/>
                    <a:lumOff val="80000"/>
                  </a:schemeClr>
                </a:solidFill>
                <a:hlinkClick r:id="rId5">
                  <a:extLst>
                    <a:ext uri="{A12FA001-AC4F-418D-AE19-62706E023703}">
                      <ahyp:hlinkClr xmlns:ahyp="http://schemas.microsoft.com/office/drawing/2018/hyperlinkcolor" xmlns="" val="tx"/>
                    </a:ext>
                  </a:extLst>
                </a:hlinkClick>
              </a:rPr>
              <a:t>link</a:t>
            </a:r>
            <a:r>
              <a:rPr lang="en-US" sz="1200" dirty="0"/>
              <a:t>&gt;.</a:t>
            </a:r>
          </a:p>
          <a:p>
            <a:endParaRPr lang="de-DE" sz="1200" dirty="0"/>
          </a:p>
          <a:p>
            <a:r>
              <a:rPr lang="de-DE" sz="1200" dirty="0"/>
              <a:t>[6] [a] </a:t>
            </a:r>
            <a:r>
              <a:rPr lang="en-US" sz="1200" dirty="0"/>
              <a:t>BROKK. BROKK 170 demolition robot. 2022. Available at &lt;</a:t>
            </a:r>
            <a:r>
              <a:rPr lang="de-DE" sz="1200" dirty="0">
                <a:solidFill>
                  <a:schemeClr val="accent1">
                    <a:lumMod val="20000"/>
                    <a:lumOff val="80000"/>
                  </a:schemeClr>
                </a:solidFill>
                <a:hlinkClick r:id="rId6">
                  <a:extLst>
                    <a:ext uri="{A12FA001-AC4F-418D-AE19-62706E023703}">
                      <ahyp:hlinkClr xmlns:ahyp="http://schemas.microsoft.com/office/drawing/2018/hyperlinkcolor" xmlns="" val="tx"/>
                    </a:ext>
                  </a:extLst>
                </a:hlinkClick>
              </a:rPr>
              <a:t>link</a:t>
            </a:r>
            <a:r>
              <a:rPr lang="en-US" sz="1200" dirty="0"/>
              <a:t>&gt;.</a:t>
            </a:r>
          </a:p>
          <a:p>
            <a:pPr algn="just"/>
            <a:r>
              <a:rPr lang="de-DE" sz="1200" dirty="0"/>
              <a:t>     [b] DOOSAN, E. Hyundai </a:t>
            </a:r>
            <a:r>
              <a:rPr lang="de-DE" sz="1200" dirty="0" err="1"/>
              <a:t>Doosan</a:t>
            </a:r>
            <a:r>
              <a:rPr lang="de-DE" sz="1200" dirty="0"/>
              <a:t> </a:t>
            </a:r>
            <a:r>
              <a:rPr lang="de-DE" sz="1200" dirty="0" err="1"/>
              <a:t>infracore</a:t>
            </a:r>
            <a:r>
              <a:rPr lang="de-DE" sz="1200" dirty="0"/>
              <a:t> </a:t>
            </a:r>
            <a:r>
              <a:rPr lang="de-DE" sz="1200" dirty="0" err="1"/>
              <a:t>construction</a:t>
            </a:r>
            <a:r>
              <a:rPr lang="de-DE" sz="1200" dirty="0"/>
              <a:t> </a:t>
            </a:r>
            <a:r>
              <a:rPr lang="de-DE" sz="1200" dirty="0" err="1"/>
              <a:t>equipment</a:t>
            </a:r>
            <a:r>
              <a:rPr lang="de-DE" sz="1200" dirty="0"/>
              <a:t>. 2022. </a:t>
            </a:r>
            <a:r>
              <a:rPr lang="de-DE" sz="1200" dirty="0" err="1"/>
              <a:t>Available</a:t>
            </a:r>
            <a:endParaRPr lang="de-DE" sz="1200" dirty="0"/>
          </a:p>
          <a:p>
            <a:pPr algn="just"/>
            <a:r>
              <a:rPr lang="de-DE" sz="1200" dirty="0"/>
              <a:t>          at &lt;</a:t>
            </a:r>
            <a:r>
              <a:rPr lang="de-DE" sz="1200" dirty="0">
                <a:solidFill>
                  <a:schemeClr val="accent1">
                    <a:lumMod val="20000"/>
                    <a:lumOff val="80000"/>
                  </a:schemeClr>
                </a:solidFill>
                <a:hlinkClick r:id="rId7">
                  <a:extLst>
                    <a:ext uri="{A12FA001-AC4F-418D-AE19-62706E023703}">
                      <ahyp:hlinkClr xmlns:ahyp="http://schemas.microsoft.com/office/drawing/2018/hyperlinkcolor" xmlns="" val="tx"/>
                    </a:ext>
                  </a:extLst>
                </a:hlinkClick>
              </a:rPr>
              <a:t>link</a:t>
            </a:r>
            <a:r>
              <a:rPr lang="de-DE" sz="1200" dirty="0"/>
              <a:t>&gt;.</a:t>
            </a:r>
          </a:p>
          <a:p>
            <a:r>
              <a:rPr lang="de-DE" sz="1200" dirty="0"/>
              <a:t>     [c] </a:t>
            </a:r>
            <a:r>
              <a:rPr lang="en-US" sz="1200" dirty="0"/>
              <a:t>MICROSOFT. Flat Icon PowerPoint Library. 2023.</a:t>
            </a:r>
          </a:p>
          <a:p>
            <a:r>
              <a:rPr lang="de-DE" sz="1200" dirty="0"/>
              <a:t>     [d] </a:t>
            </a:r>
            <a:r>
              <a:rPr lang="en-US" sz="1200" dirty="0"/>
              <a:t>ROBOTICS, U. </a:t>
            </a:r>
            <a:r>
              <a:rPr lang="en-US" sz="1200" dirty="0" err="1"/>
              <a:t>Innok</a:t>
            </a:r>
            <a:r>
              <a:rPr lang="en-US" sz="1200" dirty="0"/>
              <a:t> Robotics INDUROS. 2022. Available at &lt;</a:t>
            </a:r>
            <a:r>
              <a:rPr lang="de-DE" sz="1200" dirty="0">
                <a:solidFill>
                  <a:schemeClr val="accent1">
                    <a:lumMod val="20000"/>
                    <a:lumOff val="80000"/>
                  </a:schemeClr>
                </a:solidFill>
                <a:hlinkClick r:id="rId8">
                  <a:extLst>
                    <a:ext uri="{A12FA001-AC4F-418D-AE19-62706E023703}">
                      <ahyp:hlinkClr xmlns:ahyp="http://schemas.microsoft.com/office/drawing/2018/hyperlinkcolor" xmlns="" val="tx"/>
                    </a:ext>
                  </a:extLst>
                </a:hlinkClick>
              </a:rPr>
              <a:t>link</a:t>
            </a:r>
            <a:r>
              <a:rPr lang="en-US" sz="1200" dirty="0"/>
              <a:t>&gt;.</a:t>
            </a:r>
          </a:p>
          <a:p>
            <a:endParaRPr lang="de-DE" sz="1200" dirty="0"/>
          </a:p>
          <a:p>
            <a:pPr algn="just"/>
            <a:r>
              <a:rPr lang="de-DE" sz="1200" dirty="0"/>
              <a:t>[7] </a:t>
            </a:r>
            <a:r>
              <a:rPr lang="en-US" sz="1200" dirty="0"/>
              <a:t>EUROPE, G. I. C. OUTDOOR COVERAGE – CAMPUS MELATEN AACHEN. 2023. Available at &lt;</a:t>
            </a:r>
            <a:r>
              <a:rPr lang="en-US" sz="1200" dirty="0">
                <a:solidFill>
                  <a:schemeClr val="accent1">
                    <a:lumMod val="20000"/>
                    <a:lumOff val="80000"/>
                  </a:schemeClr>
                </a:solidFill>
                <a:hlinkClick r:id="rId9">
                  <a:extLst>
                    <a:ext uri="{A12FA001-AC4F-418D-AE19-62706E023703}">
                      <ahyp:hlinkClr xmlns:ahyp="http://schemas.microsoft.com/office/drawing/2018/hyperlinkcolor" xmlns="" val="tx"/>
                    </a:ext>
                  </a:extLst>
                </a:hlinkClick>
              </a:rPr>
              <a:t>link</a:t>
            </a:r>
            <a:r>
              <a:rPr lang="en-US" sz="1200" dirty="0"/>
              <a:t>&gt;.</a:t>
            </a:r>
            <a:endParaRPr lang="de-DE" sz="1200" dirty="0"/>
          </a:p>
          <a:p>
            <a:endParaRPr lang="de-DE" sz="1200" dirty="0"/>
          </a:p>
        </p:txBody>
      </p:sp>
      <p:sp>
        <p:nvSpPr>
          <p:cNvPr id="6" name="Textplatzhalter 5">
            <a:extLst>
              <a:ext uri="{FF2B5EF4-FFF2-40B4-BE49-F238E27FC236}">
                <a16:creationId xmlns:a16="http://schemas.microsoft.com/office/drawing/2014/main" xmlns="" id="{A7BEAF8F-268B-9E0A-F03B-7A0F2ABF86B0}"/>
              </a:ext>
            </a:extLst>
          </p:cNvPr>
          <p:cNvSpPr txBox="1">
            <a:spLocks/>
          </p:cNvSpPr>
          <p:nvPr/>
        </p:nvSpPr>
        <p:spPr bwMode="gray">
          <a:xfrm>
            <a:off x="479425" y="655185"/>
            <a:ext cx="5916612" cy="1011239"/>
          </a:xfrm>
          <a:prstGeom prst="rect">
            <a:avLst/>
          </a:prstGeom>
          <a:noFill/>
        </p:spPr>
        <p:txBody>
          <a:bodyPr vert="horz"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r>
              <a:rPr lang="de-DE" dirty="0"/>
              <a:t>References</a:t>
            </a:r>
          </a:p>
          <a:p>
            <a:pPr lvl="1"/>
            <a:r>
              <a:rPr lang="de-DE" dirty="0"/>
              <a:t>—</a:t>
            </a:r>
          </a:p>
        </p:txBody>
      </p:sp>
      <p:sp>
        <p:nvSpPr>
          <p:cNvPr id="12" name="Rectangle 11">
            <a:extLst>
              <a:ext uri="{FF2B5EF4-FFF2-40B4-BE49-F238E27FC236}">
                <a16:creationId xmlns:a16="http://schemas.microsoft.com/office/drawing/2014/main" xmlns="" id="{C138B465-545D-9078-CF85-AEE031F51ACD}"/>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pic>
        <p:nvPicPr>
          <p:cNvPr id="13" name="Picture 4" descr="UFBA no Colégio da Polícia Militar – Dendezeiros, Bahia | Kids Save Lives  Brasil">
            <a:extLst>
              <a:ext uri="{FF2B5EF4-FFF2-40B4-BE49-F238E27FC236}">
                <a16:creationId xmlns:a16="http://schemas.microsoft.com/office/drawing/2014/main" xmlns="" id="{4D7A593B-07F0-7F4A-4A81-0322DEB40322}"/>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UFBA | Brands of the World™ | Download vector logos and logotypes">
            <a:extLst>
              <a:ext uri="{FF2B5EF4-FFF2-40B4-BE49-F238E27FC236}">
                <a16:creationId xmlns:a16="http://schemas.microsoft.com/office/drawing/2014/main" xmlns="" id="{C465212D-038C-D058-A3FE-5DB459839792}"/>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7849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FDD6B3D6-26AD-4771-7BE9-00DB5F2481EF}"/>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graphicFrame>
        <p:nvGraphicFramePr>
          <p:cNvPr id="7" name="Objekt 6" hidden="1">
            <a:extLst>
              <a:ext uri="{FF2B5EF4-FFF2-40B4-BE49-F238E27FC236}">
                <a16:creationId xmlns:a16="http://schemas.microsoft.com/office/drawing/2014/main" xmlns="" id="{D386BF06-4FE5-4ECB-9E48-683B65D8E9F4}"/>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7593"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xmlns="" id="{D386BF06-4FE5-4ECB-9E48-683B65D8E9F4}"/>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extplatzhalter 5">
            <a:extLst>
              <a:ext uri="{FF2B5EF4-FFF2-40B4-BE49-F238E27FC236}">
                <a16:creationId xmlns:a16="http://schemas.microsoft.com/office/drawing/2014/main" xmlns="" id="{837DBD4C-23EA-4997-B274-B0674ADF01A3}"/>
              </a:ext>
            </a:extLst>
          </p:cNvPr>
          <p:cNvSpPr>
            <a:spLocks noGrp="1"/>
          </p:cNvSpPr>
          <p:nvPr>
            <p:ph type="body" sz="quarter" idx="11"/>
          </p:nvPr>
        </p:nvSpPr>
        <p:spPr bwMode="gray">
          <a:xfrm>
            <a:off x="479425" y="1700213"/>
            <a:ext cx="5916612" cy="3602909"/>
          </a:xfrm>
        </p:spPr>
        <p:txBody>
          <a:bodyPr/>
          <a:lstStyle/>
          <a:p>
            <a:r>
              <a:rPr lang="de-DE" dirty="0"/>
              <a:t>Contact </a:t>
            </a:r>
            <a:r>
              <a:rPr lang="de-DE" dirty="0" err="1"/>
              <a:t>information</a:t>
            </a:r>
            <a:endParaRPr lang="de-DE" dirty="0"/>
          </a:p>
          <a:p>
            <a:pPr lvl="1"/>
            <a:r>
              <a:rPr lang="de-DE" dirty="0"/>
              <a:t>—</a:t>
            </a:r>
          </a:p>
          <a:p>
            <a:pPr lvl="2"/>
            <a:r>
              <a:rPr lang="de-DE" dirty="0"/>
              <a:t>Luiza Souza </a:t>
            </a:r>
            <a:r>
              <a:rPr lang="de-DE" dirty="0" err="1"/>
              <a:t>Simões</a:t>
            </a:r>
            <a:endParaRPr lang="de-DE" dirty="0"/>
          </a:p>
          <a:p>
            <a:pPr lvl="2"/>
            <a:endParaRPr lang="de-DE" sz="600" dirty="0"/>
          </a:p>
          <a:p>
            <a:pPr lvl="2"/>
            <a:r>
              <a:rPr lang="de-DE" dirty="0"/>
              <a:t>Tel. +49 1575 3510058</a:t>
            </a:r>
          </a:p>
          <a:p>
            <a:pPr lvl="2"/>
            <a:r>
              <a:rPr lang="de-DE" dirty="0"/>
              <a:t>Tel. +55 71 981814845</a:t>
            </a:r>
          </a:p>
          <a:p>
            <a:pPr lvl="2"/>
            <a:endParaRPr lang="de-DE" sz="100" dirty="0"/>
          </a:p>
          <a:p>
            <a:pPr lvl="2"/>
            <a:r>
              <a:rPr lang="de-DE" dirty="0"/>
              <a:t>luizassimoes@hotmail.com</a:t>
            </a:r>
          </a:p>
          <a:p>
            <a:pPr lvl="2"/>
            <a:endParaRPr lang="de-DE" dirty="0"/>
          </a:p>
          <a:p>
            <a:pPr lvl="3"/>
            <a:r>
              <a:rPr lang="de-DE" dirty="0"/>
              <a:t>Fraunhofer IPT</a:t>
            </a:r>
          </a:p>
          <a:p>
            <a:pPr lvl="3"/>
            <a:r>
              <a:rPr lang="de-DE" dirty="0"/>
              <a:t>Steinbachstraße 17</a:t>
            </a:r>
          </a:p>
          <a:p>
            <a:pPr lvl="3"/>
            <a:r>
              <a:rPr lang="de-DE" dirty="0"/>
              <a:t>52074 Aachen</a:t>
            </a:r>
          </a:p>
          <a:p>
            <a:pPr lvl="3"/>
            <a:r>
              <a:rPr lang="de-DE" dirty="0"/>
              <a:t>www.fraunhofer.de</a:t>
            </a:r>
          </a:p>
        </p:txBody>
      </p:sp>
      <p:pic>
        <p:nvPicPr>
          <p:cNvPr id="2" name="Picture 4" descr="UFBA no Colégio da Polícia Militar – Dendezeiros, Bahia | Kids Save Lives  Brasil">
            <a:extLst>
              <a:ext uri="{FF2B5EF4-FFF2-40B4-BE49-F238E27FC236}">
                <a16:creationId xmlns:a16="http://schemas.microsoft.com/office/drawing/2014/main" xmlns="" id="{38293997-A745-D24C-73CD-1B53ED9F14B3}"/>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UFBA | Brands of the World™ | Download vector logos and logotypes">
            <a:extLst>
              <a:ext uri="{FF2B5EF4-FFF2-40B4-BE49-F238E27FC236}">
                <a16:creationId xmlns:a16="http://schemas.microsoft.com/office/drawing/2014/main" xmlns="" id="{02387427-A22B-B179-36CF-71CA65627A3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527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xmlns="" id="{A96D7F38-C5AE-4FFA-AC9F-DDD63839CE5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8617"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xmlns=""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xmlns=""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xmlns=""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5" name="Textplatzhalter 6">
            <a:extLst>
              <a:ext uri="{FF2B5EF4-FFF2-40B4-BE49-F238E27FC236}">
                <a16:creationId xmlns:a16="http://schemas.microsoft.com/office/drawing/2014/main" xmlns=""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2" name="Picture 1">
            <a:extLst>
              <a:ext uri="{FF2B5EF4-FFF2-40B4-BE49-F238E27FC236}">
                <a16:creationId xmlns:a16="http://schemas.microsoft.com/office/drawing/2014/main" xmlns="" id="{A73B80ED-84AD-BF02-81DE-03DE5789F7DF}"/>
              </a:ext>
            </a:extLst>
          </p:cNvPr>
          <p:cNvPicPr>
            <a:picLocks noChangeAspect="1"/>
          </p:cNvPicPr>
          <p:nvPr/>
        </p:nvPicPr>
        <p:blipFill rotWithShape="1">
          <a:blip r:embed="rId6"/>
          <a:srcRect l="2097"/>
          <a:stretch/>
        </p:blipFill>
        <p:spPr>
          <a:xfrm>
            <a:off x="2188979" y="1817758"/>
            <a:ext cx="7814042" cy="3726880"/>
          </a:xfrm>
          <a:prstGeom prst="rect">
            <a:avLst/>
          </a:prstGeom>
        </p:spPr>
      </p:pic>
      <p:pic>
        <p:nvPicPr>
          <p:cNvPr id="4" name="Picture 3" descr="UFBA no Colégio da Polícia Militar – Dendezeiros, Bahia | Kids Save Lives  Brasil">
            <a:extLst>
              <a:ext uri="{FF2B5EF4-FFF2-40B4-BE49-F238E27FC236}">
                <a16:creationId xmlns:a16="http://schemas.microsoft.com/office/drawing/2014/main" xmlns="" id="{0225E46D-342D-3166-8FF9-0D56531E8D3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xmlns="" id="{CDDC6B25-2E44-AD6D-578A-8E212573E067}"/>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xmlns="" id="{0A4357C1-0D3B-8602-E988-BEF218424FA6}"/>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xmlns="" id="{DDB938F4-2C5B-C6DD-2BA8-60584A71209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xmlns="" id="{BFC913C9-AAF5-A67B-A813-A9DDD875641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39</a:t>
            </a:fld>
            <a:r>
              <a:rPr lang="de-DE" sz="800" dirty="0"/>
              <a:t> </a:t>
            </a:r>
          </a:p>
        </p:txBody>
      </p:sp>
    </p:spTree>
    <p:extLst>
      <p:ext uri="{BB962C8B-B14F-4D97-AF65-F5344CB8AC3E}">
        <p14:creationId xmlns:p14="http://schemas.microsoft.com/office/powerpoint/2010/main" val="1286655108"/>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xmlns="" id="{0CCF772E-B200-4A5A-A523-AC73A3B0B1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4825" name="think-cell Folie" r:id="rId5" imgW="344" imgH="345" progId="TCLayout.ActiveDocument.1">
                  <p:embed/>
                </p:oleObj>
              </mc:Choice>
              <mc:Fallback>
                <p:oleObj name="think-cell Folie" r:id="rId5" imgW="344" imgH="345" progId="TCLayout.ActiveDocument.1">
                  <p:embed/>
                  <p:pic>
                    <p:nvPicPr>
                      <p:cNvPr id="8" name="Objekt 7" hidden="1">
                        <a:extLst>
                          <a:ext uri="{FF2B5EF4-FFF2-40B4-BE49-F238E27FC236}">
                            <a16:creationId xmlns:a16="http://schemas.microsoft.com/office/drawing/2014/main" xmlns="" id="{0CCF772E-B200-4A5A-A523-AC73A3B0B1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xmlns="" id="{A084D317-82FF-4C40-AE4D-3B5721D6CFCD}"/>
              </a:ext>
            </a:extLst>
          </p:cNvPr>
          <p:cNvGraphicFramePr>
            <a:graphicFrameLocks noGrp="1"/>
          </p:cNvGraphicFramePr>
          <p:nvPr/>
        </p:nvGraphicFramePr>
        <p:xfrm>
          <a:off x="479426" y="1700215"/>
          <a:ext cx="11233150" cy="2564040"/>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xmlns="" val="20000"/>
                    </a:ext>
                  </a:extLst>
                </a:gridCol>
                <a:gridCol w="10816995">
                  <a:extLst>
                    <a:ext uri="{9D8B030D-6E8A-4147-A177-3AD203B41FA5}">
                      <a16:colId xmlns:a16="http://schemas.microsoft.com/office/drawing/2014/main" xmlns=""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xmlns=""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p:sp>
        <p:nvSpPr>
          <p:cNvPr id="11" name="Title 10">
            <a:extLst>
              <a:ext uri="{FF2B5EF4-FFF2-40B4-BE49-F238E27FC236}">
                <a16:creationId xmlns:a16="http://schemas.microsoft.com/office/drawing/2014/main" xmlns="" id="{C065D80D-23CB-9846-91E0-382C2049DD40}"/>
              </a:ext>
            </a:extLst>
          </p:cNvPr>
          <p:cNvSpPr>
            <a:spLocks noGrp="1"/>
          </p:cNvSpPr>
          <p:nvPr>
            <p:ph type="title"/>
          </p:nvPr>
        </p:nvSpPr>
        <p:spPr/>
        <p:txBody>
          <a:bodyPr/>
          <a:lstStyle/>
          <a:p>
            <a:r>
              <a:rPr lang="pt-BR" dirty="0"/>
              <a:t>Table of Contents</a:t>
            </a:r>
            <a:endParaRPr lang="de-DE" dirty="0"/>
          </a:p>
        </p:txBody>
      </p:sp>
      <p:pic>
        <p:nvPicPr>
          <p:cNvPr id="9" name="Picture 8" descr="UFBA no Colégio da Polícia Militar – Dendezeiros, Bahia | Kids Save Lives  Brasil">
            <a:extLst>
              <a:ext uri="{FF2B5EF4-FFF2-40B4-BE49-F238E27FC236}">
                <a16:creationId xmlns:a16="http://schemas.microsoft.com/office/drawing/2014/main" xmlns="" id="{FDF3DCC5-7368-95FD-96A6-C3FB4AC1E681}"/>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xmlns="" id="{3860593C-6C03-DD3D-8BC6-F5C31B7CB57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xmlns="" id="{A90CA597-980E-A4BE-A453-B5306D990DA8}"/>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xmlns="" id="{2D08841B-FA4D-E1D7-0709-676F682E3795}"/>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8" name="Slide Number Placeholder 13">
            <a:extLst>
              <a:ext uri="{FF2B5EF4-FFF2-40B4-BE49-F238E27FC236}">
                <a16:creationId xmlns:a16="http://schemas.microsoft.com/office/drawing/2014/main" xmlns="" id="{66BCA1CF-BED0-6FC1-31E4-5610CCC1DA5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4</a:t>
            </a:fld>
            <a:r>
              <a:rPr lang="de-DE" sz="800" dirty="0"/>
              <a:t> </a:t>
            </a:r>
          </a:p>
        </p:txBody>
      </p:sp>
    </p:spTree>
    <p:extLst>
      <p:ext uri="{BB962C8B-B14F-4D97-AF65-F5344CB8AC3E}">
        <p14:creationId xmlns:p14="http://schemas.microsoft.com/office/powerpoint/2010/main" val="1937613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xmlns="" id="{0CCF772E-B200-4A5A-A523-AC73A3B0B1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5849" name="think-cell Folie" r:id="rId5" imgW="344" imgH="345" progId="TCLayout.ActiveDocument.1">
                  <p:embed/>
                </p:oleObj>
              </mc:Choice>
              <mc:Fallback>
                <p:oleObj name="think-cell Folie" r:id="rId5" imgW="344" imgH="345" progId="TCLayout.ActiveDocument.1">
                  <p:embed/>
                  <p:pic>
                    <p:nvPicPr>
                      <p:cNvPr id="8" name="Objekt 7" hidden="1">
                        <a:extLst>
                          <a:ext uri="{FF2B5EF4-FFF2-40B4-BE49-F238E27FC236}">
                            <a16:creationId xmlns:a16="http://schemas.microsoft.com/office/drawing/2014/main" xmlns="" id="{0CCF772E-B200-4A5A-A523-AC73A3B0B1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xmlns="" id="{A084D317-82FF-4C40-AE4D-3B5721D6CFCD}"/>
              </a:ext>
            </a:extLst>
          </p:cNvPr>
          <p:cNvGraphicFramePr>
            <a:graphicFrameLocks noGrp="1"/>
          </p:cNvGraphicFramePr>
          <p:nvPr/>
        </p:nvGraphicFramePr>
        <p:xfrm>
          <a:off x="479426" y="1700215"/>
          <a:ext cx="11233150" cy="2564040"/>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xmlns="" val="20000"/>
                    </a:ext>
                  </a:extLst>
                </a:gridCol>
                <a:gridCol w="10816995">
                  <a:extLst>
                    <a:ext uri="{9D8B030D-6E8A-4147-A177-3AD203B41FA5}">
                      <a16:colId xmlns:a16="http://schemas.microsoft.com/office/drawing/2014/main" xmlns=""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xmlns=""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p:sp>
        <p:nvSpPr>
          <p:cNvPr id="11" name="Title 10">
            <a:extLst>
              <a:ext uri="{FF2B5EF4-FFF2-40B4-BE49-F238E27FC236}">
                <a16:creationId xmlns:a16="http://schemas.microsoft.com/office/drawing/2014/main" xmlns=""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xmlns="" id="{EA3E355A-01E3-AA2C-A78F-E58B997EDDD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83C8050E-9F61-32EB-A63A-5C820DA192A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xmlns="" id="{1970DAE0-104E-8DB6-33B5-0E964E153928}"/>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xmlns="" id="{292C3BEF-0A19-8CD4-A115-EC9A17DB8A5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xmlns="" id="{EC80C0EB-5FBE-42E1-A93F-88E938EF3C9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5</a:t>
            </a:fld>
            <a:r>
              <a:rPr lang="de-DE" sz="800" dirty="0"/>
              <a:t> </a:t>
            </a:r>
          </a:p>
        </p:txBody>
      </p:sp>
    </p:spTree>
    <p:extLst>
      <p:ext uri="{BB962C8B-B14F-4D97-AF65-F5344CB8AC3E}">
        <p14:creationId xmlns:p14="http://schemas.microsoft.com/office/powerpoint/2010/main" val="360944319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xmlns="" id="{0CCF772E-B200-4A5A-A523-AC73A3B0B1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6873" name="think-cell Folie" r:id="rId5" imgW="344" imgH="345" progId="TCLayout.ActiveDocument.1">
                  <p:embed/>
                </p:oleObj>
              </mc:Choice>
              <mc:Fallback>
                <p:oleObj name="think-cell Folie" r:id="rId5" imgW="344" imgH="345" progId="TCLayout.ActiveDocument.1">
                  <p:embed/>
                  <p:pic>
                    <p:nvPicPr>
                      <p:cNvPr id="8" name="Objekt 7" hidden="1">
                        <a:extLst>
                          <a:ext uri="{FF2B5EF4-FFF2-40B4-BE49-F238E27FC236}">
                            <a16:creationId xmlns:a16="http://schemas.microsoft.com/office/drawing/2014/main" xmlns="" id="{0CCF772E-B200-4A5A-A523-AC73A3B0B1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xmlns="" id="{A084D317-82FF-4C40-AE4D-3B5721D6CFCD}"/>
              </a:ext>
            </a:extLst>
          </p:cNvPr>
          <p:cNvGraphicFramePr>
            <a:graphicFrameLocks noGrp="1"/>
          </p:cNvGraphicFramePr>
          <p:nvPr/>
        </p:nvGraphicFramePr>
        <p:xfrm>
          <a:off x="479426" y="1700215"/>
          <a:ext cx="11233150" cy="2564040"/>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xmlns="" val="20000"/>
                    </a:ext>
                  </a:extLst>
                </a:gridCol>
                <a:gridCol w="10816995">
                  <a:extLst>
                    <a:ext uri="{9D8B030D-6E8A-4147-A177-3AD203B41FA5}">
                      <a16:colId xmlns:a16="http://schemas.microsoft.com/office/drawing/2014/main" xmlns=""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xmlns="" val="10004"/>
                  </a:ext>
                </a:extLst>
              </a:tr>
            </a:tbl>
          </a:graphicData>
        </a:graphic>
      </p:graphicFrame>
      <p:sp>
        <p:nvSpPr>
          <p:cNvPr id="11" name="Title 10">
            <a:extLst>
              <a:ext uri="{FF2B5EF4-FFF2-40B4-BE49-F238E27FC236}">
                <a16:creationId xmlns:a16="http://schemas.microsoft.com/office/drawing/2014/main" xmlns=""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xmlns="" id="{7CE4B294-AE3C-0A14-2535-96B6F9CE7D89}"/>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0E5A89A4-8292-8F3C-E757-47D3373D7CF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xmlns="" id="{C2D5A8C4-E99A-B9EF-0F26-7A0690D5624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xmlns="" id="{34BDFF3C-59FE-6357-1219-F8D14A834580}"/>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xmlns="" id="{1666D4F9-A952-2EE4-C727-028EA65488E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6</a:t>
            </a:fld>
            <a:r>
              <a:rPr lang="de-DE" sz="800" dirty="0"/>
              <a:t> </a:t>
            </a:r>
          </a:p>
        </p:txBody>
      </p:sp>
    </p:spTree>
    <p:extLst>
      <p:ext uri="{BB962C8B-B14F-4D97-AF65-F5344CB8AC3E}">
        <p14:creationId xmlns:p14="http://schemas.microsoft.com/office/powerpoint/2010/main" val="418324576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xmlns="" id="{0CCF772E-B200-4A5A-A523-AC73A3B0B16D}"/>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7897" name="think-cell Folie" r:id="rId5" imgW="344" imgH="345" progId="TCLayout.ActiveDocument.1">
                  <p:embed/>
                </p:oleObj>
              </mc:Choice>
              <mc:Fallback>
                <p:oleObj name="think-cell Folie" r:id="rId5" imgW="344" imgH="345" progId="TCLayout.ActiveDocument.1">
                  <p:embed/>
                  <p:pic>
                    <p:nvPicPr>
                      <p:cNvPr id="8" name="Objekt 7" hidden="1">
                        <a:extLst>
                          <a:ext uri="{FF2B5EF4-FFF2-40B4-BE49-F238E27FC236}">
                            <a16:creationId xmlns:a16="http://schemas.microsoft.com/office/drawing/2014/main" xmlns="" id="{0CCF772E-B200-4A5A-A523-AC73A3B0B16D}"/>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xmlns="" id="{A084D317-82FF-4C40-AE4D-3B5721D6CFCD}"/>
              </a:ext>
            </a:extLst>
          </p:cNvPr>
          <p:cNvGraphicFramePr>
            <a:graphicFrameLocks noGrp="1"/>
          </p:cNvGraphicFramePr>
          <p:nvPr/>
        </p:nvGraphicFramePr>
        <p:xfrm>
          <a:off x="479426" y="1700215"/>
          <a:ext cx="11233150" cy="2564040"/>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xmlns="" val="20000"/>
                    </a:ext>
                  </a:extLst>
                </a:gridCol>
                <a:gridCol w="10816995">
                  <a:extLst>
                    <a:ext uri="{9D8B030D-6E8A-4147-A177-3AD203B41FA5}">
                      <a16:colId xmlns:a16="http://schemas.microsoft.com/office/drawing/2014/main" xmlns=""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xmlns=""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xmlns="" val="10004"/>
                  </a:ext>
                </a:extLst>
              </a:tr>
            </a:tbl>
          </a:graphicData>
        </a:graphic>
      </p:graphicFrame>
      <p:sp>
        <p:nvSpPr>
          <p:cNvPr id="11" name="Title 10">
            <a:extLst>
              <a:ext uri="{FF2B5EF4-FFF2-40B4-BE49-F238E27FC236}">
                <a16:creationId xmlns:a16="http://schemas.microsoft.com/office/drawing/2014/main" xmlns=""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xmlns="" id="{D8A728A3-810F-E31D-459A-61BAEFDB0055}"/>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xmlns="" id="{504AA48B-7AB6-AABA-DC85-D7B10D00FD4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xmlns="" id="{2BD9070F-81FE-9D4B-F18A-76CDD1A907CD}"/>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xmlns="" id="{AFCB359D-B31A-E9D5-9EF2-4C555DCDDC7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xmlns="" id="{5E3C7A7E-46C5-7A2E-1846-0D3F8D6A4CA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7</a:t>
            </a:fld>
            <a:r>
              <a:rPr lang="de-DE" sz="800" dirty="0"/>
              <a:t> </a:t>
            </a:r>
          </a:p>
        </p:txBody>
      </p:sp>
    </p:spTree>
    <p:extLst>
      <p:ext uri="{BB962C8B-B14F-4D97-AF65-F5344CB8AC3E}">
        <p14:creationId xmlns:p14="http://schemas.microsoft.com/office/powerpoint/2010/main" val="409134018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xmlns="" id="{9F6344B7-B04A-4214-BF2C-E5457B14419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8921" name="think-cell Folie" r:id="rId5" imgW="344" imgH="345" progId="TCLayout.ActiveDocument.1">
                  <p:embed/>
                </p:oleObj>
              </mc:Choice>
              <mc:Fallback>
                <p:oleObj name="think-cell Folie" r:id="rId5" imgW="344" imgH="345" progId="TCLayout.ActiveDocument.1">
                  <p:embed/>
                  <p:pic>
                    <p:nvPicPr>
                      <p:cNvPr id="6" name="Objekt 5" hidden="1">
                        <a:extLst>
                          <a:ext uri="{FF2B5EF4-FFF2-40B4-BE49-F238E27FC236}">
                            <a16:creationId xmlns:a16="http://schemas.microsoft.com/office/drawing/2014/main" xmlns="" id="{9F6344B7-B04A-4214-BF2C-E5457B14419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xmlns="" id="{AC240843-948F-43BA-BB78-2CFF2F3170F5}"/>
              </a:ext>
            </a:extLst>
          </p:cNvPr>
          <p:cNvSpPr>
            <a:spLocks noGrp="1"/>
          </p:cNvSpPr>
          <p:nvPr>
            <p:ph type="title"/>
          </p:nvPr>
        </p:nvSpPr>
        <p:spPr bwMode="gray">
          <a:xfrm>
            <a:off x="479425" y="395288"/>
            <a:ext cx="11233150" cy="382733"/>
          </a:xfrm>
        </p:spPr>
        <p:txBody>
          <a:bodyPr vert="horz"/>
          <a:lstStyle/>
          <a:p>
            <a:r>
              <a:rPr lang="de-DE" dirty="0"/>
              <a:t>The Evolution of Wireless Connectivity</a:t>
            </a:r>
          </a:p>
        </p:txBody>
      </p:sp>
      <p:sp>
        <p:nvSpPr>
          <p:cNvPr id="8" name="Textplatzhalter 7">
            <a:extLst>
              <a:ext uri="{FF2B5EF4-FFF2-40B4-BE49-F238E27FC236}">
                <a16:creationId xmlns:a16="http://schemas.microsoft.com/office/drawing/2014/main" xmlns="" id="{81737AF2-B338-4186-99A5-84F6332161E9}"/>
              </a:ext>
            </a:extLst>
          </p:cNvPr>
          <p:cNvSpPr>
            <a:spLocks noGrp="1"/>
          </p:cNvSpPr>
          <p:nvPr>
            <p:ph type="body" sz="quarter" idx="13"/>
          </p:nvPr>
        </p:nvSpPr>
        <p:spPr>
          <a:xfrm>
            <a:off x="479425" y="778321"/>
            <a:ext cx="11233150" cy="338554"/>
          </a:xfrm>
        </p:spPr>
        <p:txBody>
          <a:bodyPr/>
          <a:lstStyle/>
          <a:p>
            <a:r>
              <a:rPr lang="de-DE" dirty="0">
                <a:solidFill>
                  <a:srgbClr val="669DB2"/>
                </a:solidFill>
              </a:rPr>
              <a:t>From 1G to 5G</a:t>
            </a:r>
            <a:endParaRPr lang="en-US" dirty="0">
              <a:solidFill>
                <a:srgbClr val="669DB2"/>
              </a:solidFill>
            </a:endParaRPr>
          </a:p>
        </p:txBody>
      </p:sp>
      <p:grpSp>
        <p:nvGrpSpPr>
          <p:cNvPr id="5" name="Grupo 4"/>
          <p:cNvGrpSpPr/>
          <p:nvPr/>
        </p:nvGrpSpPr>
        <p:grpSpPr>
          <a:xfrm>
            <a:off x="1051807" y="1363650"/>
            <a:ext cx="10088384" cy="4189893"/>
            <a:chOff x="1051807" y="1543762"/>
            <a:chExt cx="10088384" cy="4189893"/>
          </a:xfrm>
        </p:grpSpPr>
        <p:pic>
          <p:nvPicPr>
            <p:cNvPr id="4" name="Imagem 3"/>
            <p:cNvPicPr>
              <a:picLocks noChangeAspect="1"/>
            </p:cNvPicPr>
            <p:nvPr/>
          </p:nvPicPr>
          <p:blipFill rotWithShape="1">
            <a:blip r:embed="rId7">
              <a:extLst>
                <a:ext uri="{28A0092B-C50C-407E-A947-70E740481C1C}">
                  <a14:useLocalDpi xmlns:a14="http://schemas.microsoft.com/office/drawing/2010/main" val="0"/>
                </a:ext>
              </a:extLst>
            </a:blip>
            <a:srcRect b="50535"/>
            <a:stretch/>
          </p:blipFill>
          <p:spPr>
            <a:xfrm>
              <a:off x="1051808" y="1543762"/>
              <a:ext cx="10088383" cy="2016854"/>
            </a:xfrm>
            <a:prstGeom prst="rect">
              <a:avLst/>
            </a:prstGeom>
          </p:spPr>
        </p:pic>
        <p:pic>
          <p:nvPicPr>
            <p:cNvPr id="28" name="Imagem 27"/>
            <p:cNvPicPr>
              <a:picLocks noChangeAspect="1"/>
            </p:cNvPicPr>
            <p:nvPr/>
          </p:nvPicPr>
          <p:blipFill rotWithShape="1">
            <a:blip r:embed="rId7">
              <a:extLst>
                <a:ext uri="{28A0092B-C50C-407E-A947-70E740481C1C}">
                  <a14:useLocalDpi xmlns:a14="http://schemas.microsoft.com/office/drawing/2010/main" val="0"/>
                </a:ext>
              </a:extLst>
            </a:blip>
            <a:srcRect t="49466"/>
            <a:stretch/>
          </p:blipFill>
          <p:spPr>
            <a:xfrm>
              <a:off x="1051807" y="3673241"/>
              <a:ext cx="10088383" cy="2060414"/>
            </a:xfrm>
            <a:prstGeom prst="rect">
              <a:avLst/>
            </a:prstGeom>
          </p:spPr>
        </p:pic>
      </p:grpSp>
      <p:sp>
        <p:nvSpPr>
          <p:cNvPr id="31" name="Textplatzhalter 13">
            <a:extLst>
              <a:ext uri="{FF2B5EF4-FFF2-40B4-BE49-F238E27FC236}">
                <a16:creationId xmlns:a16="http://schemas.microsoft.com/office/drawing/2014/main" xmlns="" id="{4763B563-5C41-4BC9-808C-D87F16FA02CB}"/>
              </a:ext>
            </a:extLst>
          </p:cNvPr>
          <p:cNvSpPr>
            <a:spLocks noGrp="1"/>
          </p:cNvSpPr>
          <p:nvPr>
            <p:ph type="body" sz="quarter" idx="13"/>
          </p:nvPr>
        </p:nvSpPr>
        <p:spPr>
          <a:xfrm>
            <a:off x="479425" y="5749043"/>
            <a:ext cx="11233150" cy="177741"/>
          </a:xfrm>
        </p:spPr>
        <p:txBody>
          <a:bodyPr/>
          <a:lstStyle/>
          <a:p>
            <a:pPr algn="ctr"/>
            <a:r>
              <a:rPr lang="de-DE" sz="1050" dirty="0">
                <a:solidFill>
                  <a:schemeClr val="tx1"/>
                </a:solidFill>
              </a:rPr>
              <a:t>Evolution of wireless communication [Image]. In: 5G – Capabilities and potentials. Fraunhofer IPT. Accessed on June 21, 2023. </a:t>
            </a:r>
            <a:endParaRPr lang="en-US" sz="1050" dirty="0">
              <a:solidFill>
                <a:schemeClr val="tx1"/>
              </a:solidFill>
            </a:endParaRPr>
          </a:p>
        </p:txBody>
      </p:sp>
      <p:sp>
        <p:nvSpPr>
          <p:cNvPr id="12" name="Rectangle 11">
            <a:extLst>
              <a:ext uri="{FF2B5EF4-FFF2-40B4-BE49-F238E27FC236}">
                <a16:creationId xmlns:a16="http://schemas.microsoft.com/office/drawing/2014/main" xmlns="" id="{E4E69B3F-F780-2939-CF8C-AC76E67A7ABF}"/>
              </a:ext>
            </a:extLst>
          </p:cNvPr>
          <p:cNvSpPr/>
          <p:nvPr/>
        </p:nvSpPr>
        <p:spPr>
          <a:xfrm>
            <a:off x="2614368" y="1304457"/>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3" name="Rectangle 12">
            <a:extLst>
              <a:ext uri="{FF2B5EF4-FFF2-40B4-BE49-F238E27FC236}">
                <a16:creationId xmlns:a16="http://schemas.microsoft.com/office/drawing/2014/main" xmlns="" id="{28F577AA-501C-A064-8616-BB75CDC1751A}"/>
              </a:ext>
            </a:extLst>
          </p:cNvPr>
          <p:cNvSpPr/>
          <p:nvPr/>
        </p:nvSpPr>
        <p:spPr>
          <a:xfrm>
            <a:off x="2328174" y="5666168"/>
            <a:ext cx="9098208" cy="32492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7" name="Rectangle 16">
            <a:extLst>
              <a:ext uri="{FF2B5EF4-FFF2-40B4-BE49-F238E27FC236}">
                <a16:creationId xmlns:a16="http://schemas.microsoft.com/office/drawing/2014/main" xmlns="" id="{5E3B20AE-5645-B2C4-991F-0EA8D8F2356E}"/>
              </a:ext>
            </a:extLst>
          </p:cNvPr>
          <p:cNvSpPr/>
          <p:nvPr/>
        </p:nvSpPr>
        <p:spPr>
          <a:xfrm>
            <a:off x="4691064" y="1313428"/>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8" name="Rectangle 17">
            <a:extLst>
              <a:ext uri="{FF2B5EF4-FFF2-40B4-BE49-F238E27FC236}">
                <a16:creationId xmlns:a16="http://schemas.microsoft.com/office/drawing/2014/main" xmlns="" id="{CED6A006-5EE9-87FE-D4D9-EC05E6DC445A}"/>
              </a:ext>
            </a:extLst>
          </p:cNvPr>
          <p:cNvSpPr/>
          <p:nvPr/>
        </p:nvSpPr>
        <p:spPr>
          <a:xfrm>
            <a:off x="6767758" y="1306746"/>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9" name="Rectangle 18">
            <a:extLst>
              <a:ext uri="{FF2B5EF4-FFF2-40B4-BE49-F238E27FC236}">
                <a16:creationId xmlns:a16="http://schemas.microsoft.com/office/drawing/2014/main" xmlns="" id="{F82F042D-F516-A4FC-CB4E-D472E1ECA50A}"/>
              </a:ext>
            </a:extLst>
          </p:cNvPr>
          <p:cNvSpPr/>
          <p:nvPr/>
        </p:nvSpPr>
        <p:spPr>
          <a:xfrm>
            <a:off x="8844454" y="1304458"/>
            <a:ext cx="2295735" cy="4271694"/>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20" name="Rectangle 19">
            <a:extLst>
              <a:ext uri="{FF2B5EF4-FFF2-40B4-BE49-F238E27FC236}">
                <a16:creationId xmlns:a16="http://schemas.microsoft.com/office/drawing/2014/main" xmlns="" id="{21402E85-69CE-FC0F-8E8E-56A939C4DD6E}"/>
              </a:ext>
            </a:extLst>
          </p:cNvPr>
          <p:cNvSpPr/>
          <p:nvPr/>
        </p:nvSpPr>
        <p:spPr>
          <a:xfrm>
            <a:off x="827083" y="1372661"/>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pic>
        <p:nvPicPr>
          <p:cNvPr id="22" name="Picture 21" descr="UFBA no Colégio da Polícia Militar – Dendezeiros, Bahia | Kids Save Lives  Brasil">
            <a:extLst>
              <a:ext uri="{FF2B5EF4-FFF2-40B4-BE49-F238E27FC236}">
                <a16:creationId xmlns:a16="http://schemas.microsoft.com/office/drawing/2014/main" xmlns="" id="{4DA590B8-943D-F073-04CF-BD4E578401B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LOGO UFBA | Brands of the World™ | Download vector logos and logotypes">
            <a:extLst>
              <a:ext uri="{FF2B5EF4-FFF2-40B4-BE49-F238E27FC236}">
                <a16:creationId xmlns:a16="http://schemas.microsoft.com/office/drawing/2014/main" xmlns="" id="{390AFC1E-05A8-0F58-7B65-B796F56F47DB}"/>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9" name="Fußzeilenplatzhalter 3">
            <a:extLst>
              <a:ext uri="{FF2B5EF4-FFF2-40B4-BE49-F238E27FC236}">
                <a16:creationId xmlns:a16="http://schemas.microsoft.com/office/drawing/2014/main" xmlns="" id="{8506B300-964A-AD2A-9F66-2B98693EF884}"/>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30" name="Datumsplatzhalter 2">
            <a:extLst>
              <a:ext uri="{FF2B5EF4-FFF2-40B4-BE49-F238E27FC236}">
                <a16:creationId xmlns:a16="http://schemas.microsoft.com/office/drawing/2014/main" xmlns="" id="{FB5493A0-D4DC-C9C0-DC42-81ACE36DA5DA}"/>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35" name="Slide Number Placeholder 13">
            <a:extLst>
              <a:ext uri="{FF2B5EF4-FFF2-40B4-BE49-F238E27FC236}">
                <a16:creationId xmlns:a16="http://schemas.microsoft.com/office/drawing/2014/main" xmlns="" id="{A501971C-B361-1C3D-F7CB-E7ABCB8D9BA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8</a:t>
            </a:fld>
            <a:r>
              <a:rPr lang="de-DE" sz="800" dirty="0"/>
              <a:t> </a:t>
            </a:r>
          </a:p>
        </p:txBody>
      </p:sp>
    </p:spTree>
    <p:extLst>
      <p:ext uri="{BB962C8B-B14F-4D97-AF65-F5344CB8AC3E}">
        <p14:creationId xmlns:p14="http://schemas.microsoft.com/office/powerpoint/2010/main" val="213818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xmlns="" id="{9F6344B7-B04A-4214-BF2C-E5457B144193}"/>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9945" name="think-cell Folie" r:id="rId5" imgW="344" imgH="345" progId="TCLayout.ActiveDocument.1">
                  <p:embed/>
                </p:oleObj>
              </mc:Choice>
              <mc:Fallback>
                <p:oleObj name="think-cell Folie" r:id="rId5" imgW="344" imgH="345" progId="TCLayout.ActiveDocument.1">
                  <p:embed/>
                  <p:pic>
                    <p:nvPicPr>
                      <p:cNvPr id="6" name="Objekt 5" hidden="1">
                        <a:extLst>
                          <a:ext uri="{FF2B5EF4-FFF2-40B4-BE49-F238E27FC236}">
                            <a16:creationId xmlns:a16="http://schemas.microsoft.com/office/drawing/2014/main" xmlns="" id="{9F6344B7-B04A-4214-BF2C-E5457B144193}"/>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xmlns="" id="{AC240843-948F-43BA-BB78-2CFF2F3170F5}"/>
              </a:ext>
            </a:extLst>
          </p:cNvPr>
          <p:cNvSpPr>
            <a:spLocks noGrp="1"/>
          </p:cNvSpPr>
          <p:nvPr>
            <p:ph type="title"/>
          </p:nvPr>
        </p:nvSpPr>
        <p:spPr bwMode="gray">
          <a:xfrm>
            <a:off x="479425" y="395288"/>
            <a:ext cx="11233150" cy="382733"/>
          </a:xfrm>
        </p:spPr>
        <p:txBody>
          <a:bodyPr vert="horz"/>
          <a:lstStyle/>
          <a:p>
            <a:r>
              <a:rPr lang="de-DE" dirty="0"/>
              <a:t>The Evolution of Wireless Connectivity</a:t>
            </a:r>
          </a:p>
        </p:txBody>
      </p:sp>
      <p:sp>
        <p:nvSpPr>
          <p:cNvPr id="8" name="Textplatzhalter 7">
            <a:extLst>
              <a:ext uri="{FF2B5EF4-FFF2-40B4-BE49-F238E27FC236}">
                <a16:creationId xmlns:a16="http://schemas.microsoft.com/office/drawing/2014/main" xmlns="" id="{81737AF2-B338-4186-99A5-84F6332161E9}"/>
              </a:ext>
            </a:extLst>
          </p:cNvPr>
          <p:cNvSpPr>
            <a:spLocks noGrp="1"/>
          </p:cNvSpPr>
          <p:nvPr>
            <p:ph type="body" sz="quarter" idx="13"/>
          </p:nvPr>
        </p:nvSpPr>
        <p:spPr>
          <a:xfrm>
            <a:off x="479425" y="778321"/>
            <a:ext cx="11233150" cy="312330"/>
          </a:xfrm>
        </p:spPr>
        <p:txBody>
          <a:bodyPr/>
          <a:lstStyle/>
          <a:p>
            <a:r>
              <a:rPr lang="de-DE" dirty="0">
                <a:solidFill>
                  <a:srgbClr val="669DB2"/>
                </a:solidFill>
              </a:rPr>
              <a:t>The 5G.NAMICO project</a:t>
            </a:r>
            <a:endParaRPr lang="en-US" dirty="0">
              <a:solidFill>
                <a:srgbClr val="669DB2"/>
              </a:solidFill>
            </a:endParaRPr>
          </a:p>
        </p:txBody>
      </p:sp>
      <p:pic>
        <p:nvPicPr>
          <p:cNvPr id="41986" name="Picture 2" descr="Home | 5G NAMIC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1309" y="1545540"/>
            <a:ext cx="10356291" cy="3789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13">
            <a:extLst>
              <a:ext uri="{FF2B5EF4-FFF2-40B4-BE49-F238E27FC236}">
                <a16:creationId xmlns:a16="http://schemas.microsoft.com/office/drawing/2014/main" xmlns="" id="{4763B563-5C41-4BC9-808C-D87F16FA02CB}"/>
              </a:ext>
            </a:extLst>
          </p:cNvPr>
          <p:cNvSpPr>
            <a:spLocks noGrp="1"/>
          </p:cNvSpPr>
          <p:nvPr>
            <p:ph type="body" sz="quarter" idx="13"/>
          </p:nvPr>
        </p:nvSpPr>
        <p:spPr>
          <a:xfrm>
            <a:off x="479425" y="5749043"/>
            <a:ext cx="11233150" cy="163956"/>
          </a:xfrm>
        </p:spPr>
        <p:txBody>
          <a:bodyPr/>
          <a:lstStyle/>
          <a:p>
            <a:pPr algn="ctr"/>
            <a:r>
              <a:rPr lang="de-DE" sz="1050" dirty="0">
                <a:solidFill>
                  <a:schemeClr val="tx1"/>
                </a:solidFill>
              </a:rPr>
              <a:t>The 5G.NAMICO project logo [Image]. In: RWTH Aachen University. Available at: https://5g.namico.rwth-aachen.de. Accessed on June 21, 2023. </a:t>
            </a:r>
            <a:endParaRPr lang="en-US" sz="1050" dirty="0">
              <a:solidFill>
                <a:schemeClr val="tx1"/>
              </a:solidFill>
            </a:endParaRPr>
          </a:p>
        </p:txBody>
      </p:sp>
      <p:pic>
        <p:nvPicPr>
          <p:cNvPr id="4" name="Picture 3" descr="UFBA no Colégio da Polícia Militar – Dendezeiros, Bahia | Kids Save Lives  Brasil">
            <a:extLst>
              <a:ext uri="{FF2B5EF4-FFF2-40B4-BE49-F238E27FC236}">
                <a16:creationId xmlns:a16="http://schemas.microsoft.com/office/drawing/2014/main" xmlns="" id="{48CD9448-0A68-8C8B-0CF9-31B1B9D33C15}"/>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xmlns="" id="{A95A26F6-EF52-DDBA-F6B5-875FC1F1B91D}"/>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3">
            <a:extLst>
              <a:ext uri="{FF2B5EF4-FFF2-40B4-BE49-F238E27FC236}">
                <a16:creationId xmlns:a16="http://schemas.microsoft.com/office/drawing/2014/main" xmlns="" id="{53D74936-B11B-CDA3-B570-4E6E32F0B179}"/>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9" name="Datumsplatzhalter 2">
            <a:extLst>
              <a:ext uri="{FF2B5EF4-FFF2-40B4-BE49-F238E27FC236}">
                <a16:creationId xmlns:a16="http://schemas.microsoft.com/office/drawing/2014/main" xmlns="" id="{73CB3F94-F92B-2B90-82FF-183E3B5AAAC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xmlns="" id="{1F94801A-55F9-E504-3593-E4F05193E022}"/>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9</a:t>
            </a:fld>
            <a:r>
              <a:rPr lang="de-DE" sz="800" dirty="0"/>
              <a:t> </a:t>
            </a:r>
          </a:p>
        </p:txBody>
      </p:sp>
    </p:spTree>
    <p:extLst>
      <p:ext uri="{BB962C8B-B14F-4D97-AF65-F5344CB8AC3E}">
        <p14:creationId xmlns:p14="http://schemas.microsoft.com/office/powerpoint/2010/main" val="3731605555"/>
      </p:ext>
    </p:extLst>
  </p:cSld>
  <p:clrMapOvr>
    <a:masterClrMapping/>
  </p:clrMapOvr>
  <mc:AlternateContent xmlns:mc="http://schemas.openxmlformats.org/markup-compatibility/2006">
    <mc:Choice xmlns:p159="http://schemas.microsoft.com/office/powerpoint/2015/09/main" xmlns="" Requires="p159">
      <p:transition spd="med">
        <p159:morph option="byObject"/>
      </p:transition>
    </mc:Choice>
    <mc:Fallback>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raunhofer_Master_16-9">
  <a:themeElements>
    <a:clrScheme name="Fraunhofer_Color">
      <a:dk1>
        <a:sysClr val="windowText" lastClr="000000"/>
      </a:dk1>
      <a:lt1>
        <a:sysClr val="window" lastClr="FFFFFF"/>
      </a:lt1>
      <a:dk2>
        <a:srgbClr val="F58220"/>
      </a:dk2>
      <a:lt2>
        <a:srgbClr val="A6BBC8"/>
      </a:lt2>
      <a:accent1>
        <a:srgbClr val="179C7D"/>
      </a:accent1>
      <a:accent2>
        <a:srgbClr val="005B7F"/>
      </a:accent2>
      <a:accent3>
        <a:srgbClr val="A6BBC8"/>
      </a:accent3>
      <a:accent4>
        <a:srgbClr val="008598"/>
      </a:accent4>
      <a:accent5>
        <a:srgbClr val="39C1CD"/>
      </a:accent5>
      <a:accent6>
        <a:srgbClr val="B2D235"/>
      </a:accent6>
      <a:hlink>
        <a:srgbClr val="179C7D"/>
      </a:hlink>
      <a:folHlink>
        <a:srgbClr val="005B7F"/>
      </a:folHlink>
    </a:clrScheme>
    <a:fontScheme name="Fraunhofer_Fonts">
      <a:majorFont>
        <a:latin typeface="Frutiger LT Com 65 Bold"/>
        <a:ea typeface=""/>
        <a:cs typeface=""/>
      </a:majorFont>
      <a:minorFont>
        <a:latin typeface="Frutiger LT Com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CDEE5"/>
        </a:solidFill>
        <a:ln w="9525">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marL="180000" indent="-180000" algn="l">
          <a:lnSpc>
            <a:spcPts val="1960"/>
          </a:lnSpc>
          <a:buClr>
            <a:schemeClr val="accent1"/>
          </a:buClr>
          <a:buFont typeface="Wingdings" panose="05000000000000000000" pitchFamily="2" charset="2"/>
          <a:buChar cha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180000" indent="-180000" algn="l">
          <a:lnSpc>
            <a:spcPts val="1960"/>
          </a:lnSpc>
          <a:buClr>
            <a:schemeClr val="accent1"/>
          </a:buClr>
          <a:buFont typeface="Wingdings" panose="05000000000000000000" pitchFamily="2" charset="2"/>
          <a:buChar char="§"/>
          <a:defRPr sz="1400" dirty="0" smtClean="0"/>
        </a:defPPr>
      </a:lstStyle>
    </a:txDef>
  </a:objectDefaults>
  <a:extraClrSchemeLst/>
  <a:custClrLst>
    <a:custClr>
      <a:srgbClr val="179C7D"/>
    </a:custClr>
    <a:custClr>
      <a:srgbClr val="005B7F"/>
    </a:custClr>
    <a:custClr>
      <a:srgbClr val="A6BBC8"/>
    </a:custClr>
    <a:custClr>
      <a:srgbClr val="F58220"/>
    </a:custClr>
    <a:custClr>
      <a:srgbClr val="FFFFFF"/>
    </a:custClr>
    <a:custClr>
      <a:srgbClr val="337C99"/>
    </a:custClr>
    <a:custClr>
      <a:srgbClr val="669DB2"/>
    </a:custClr>
    <a:custClr>
      <a:srgbClr val="99BDCC"/>
    </a:custClr>
    <a:custClr>
      <a:srgbClr val="CCDEE5"/>
    </a:custClr>
    <a:custClr>
      <a:srgbClr val="E5EEF2"/>
    </a:custClr>
    <a:custClr>
      <a:srgbClr val="1C3F52"/>
    </a:custClr>
    <a:custClr>
      <a:srgbClr val="D3C7AE"/>
    </a:custClr>
    <a:custClr>
      <a:srgbClr val="008598"/>
    </a:custClr>
    <a:custClr>
      <a:srgbClr val="39C1CD"/>
    </a:custClr>
    <a:custClr>
      <a:srgbClr val="B2D235"/>
    </a:custClr>
    <a:custClr>
      <a:srgbClr val="FDB913"/>
    </a:custClr>
    <a:custClr>
      <a:srgbClr val="BB0056"/>
    </a:custClr>
    <a:custClr>
      <a:srgbClr val="7C154D"/>
    </a:custClr>
    <a:custClr>
      <a:srgbClr val="FFFFFF"/>
    </a:custClr>
    <a:custClr>
      <a:srgbClr val="FFFFFF"/>
    </a:custClr>
  </a:custClrLst>
  <a:extLst>
    <a:ext uri="{05A4C25C-085E-4340-85A3-A5531E510DB2}">
      <thm15:themeFamily xmlns:thm15="http://schemas.microsoft.com/office/thememl/2012/main" name="20230531_Fraunhofer_IPT_Master-16-9_Vorlage.pptx" id="{55ABF1B0-63C9-45CC-8F93-16CFF2B53B6B}" vid="{9243FDA3-76D7-4C91-B906-3214CD402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D42AA5F4068B6A449F3C4DAA707E85D5" ma:contentTypeVersion="12" ma:contentTypeDescription="Ein neues Dokument erstellen." ma:contentTypeScope="" ma:versionID="5b679c21700ee1122da9e2f5331c8919">
  <xsd:schema xmlns:xsd="http://www.w3.org/2001/XMLSchema" xmlns:xs="http://www.w3.org/2001/XMLSchema" xmlns:p="http://schemas.microsoft.com/office/2006/metadata/properties" xmlns:ns3="42c298ca-cb77-42ed-8a8d-9c6987d1aee3" xmlns:ns4="e1bbaafe-4832-41f7-a6cc-ac2835cb9000" targetNamespace="http://schemas.microsoft.com/office/2006/metadata/properties" ma:root="true" ma:fieldsID="d7ebb40280d5151a499ee5835fb17861" ns3:_="" ns4:_="">
    <xsd:import namespace="42c298ca-cb77-42ed-8a8d-9c6987d1aee3"/>
    <xsd:import namespace="e1bbaafe-4832-41f7-a6cc-ac2835cb900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298ca-cb77-42ed-8a8d-9c6987d1aee3"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internalName="SharedWithDetails" ma:readOnly="true">
      <xsd:simpleType>
        <xsd:restriction base="dms:Note">
          <xsd:maxLength value="255"/>
        </xsd:restriction>
      </xsd:simpleType>
    </xsd:element>
    <xsd:element name="SharingHintHash" ma:index="10" nillable="true" ma:displayName="Freigabehinweis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bbaafe-4832-41f7-a6cc-ac2835cb900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1bbaafe-4832-41f7-a6cc-ac2835cb9000"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072CB3-FBC0-4953-9181-A4A73773C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c298ca-cb77-42ed-8a8d-9c6987d1aee3"/>
    <ds:schemaRef ds:uri="e1bbaafe-4832-41f7-a6cc-ac2835cb90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6A1C18B-1C2C-4DA4-B0C4-A7DF631EEBAE}">
  <ds:schemaRefs>
    <ds:schemaRef ds:uri="http://schemas.microsoft.com/office/2006/metadata/properties"/>
    <ds:schemaRef ds:uri="e1bbaafe-4832-41f7-a6cc-ac2835cb9000"/>
    <ds:schemaRef ds:uri="http://purl.org/dc/terms/"/>
    <ds:schemaRef ds:uri="http://schemas.microsoft.com/office/2006/documentManagement/types"/>
    <ds:schemaRef ds:uri="http://www.w3.org/XML/1998/namespace"/>
    <ds:schemaRef ds:uri="http://schemas.microsoft.com/office/infopath/2007/PartnerControls"/>
    <ds:schemaRef ds:uri="http://purl.org/dc/elements/1.1/"/>
    <ds:schemaRef ds:uri="http://schemas.openxmlformats.org/package/2006/metadata/core-properties"/>
    <ds:schemaRef ds:uri="42c298ca-cb77-42ed-8a8d-9c6987d1aee3"/>
    <ds:schemaRef ds:uri="http://purl.org/dc/dcmitype/"/>
  </ds:schemaRefs>
</ds:datastoreItem>
</file>

<file path=customXml/itemProps3.xml><?xml version="1.0" encoding="utf-8"?>
<ds:datastoreItem xmlns:ds="http://schemas.openxmlformats.org/officeDocument/2006/customXml" ds:itemID="{C2A8DACD-96BD-4D07-B6CE-C81FE108B3B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201201_IPT_Design1</Template>
  <TotalTime>115</TotalTime>
  <Words>3208</Words>
  <Application>Microsoft Office PowerPoint</Application>
  <PresentationFormat>Widescreen</PresentationFormat>
  <Paragraphs>583</Paragraphs>
  <Slides>39</Slides>
  <Notes>26</Notes>
  <HiddenSlides>1</HiddenSlides>
  <MMClips>0</MMClips>
  <ScaleCrop>false</ScaleCrop>
  <HeadingPairs>
    <vt:vector size="8" baseType="variant">
      <vt:variant>
        <vt:lpstr>Fontes usadas</vt:lpstr>
      </vt:variant>
      <vt:variant>
        <vt:i4>9</vt:i4>
      </vt:variant>
      <vt:variant>
        <vt:lpstr>Tema</vt:lpstr>
      </vt:variant>
      <vt:variant>
        <vt:i4>1</vt:i4>
      </vt:variant>
      <vt:variant>
        <vt:lpstr>Servidores OLE inseridos</vt:lpstr>
      </vt:variant>
      <vt:variant>
        <vt:i4>1</vt:i4>
      </vt:variant>
      <vt:variant>
        <vt:lpstr>Títulos de slides</vt:lpstr>
      </vt:variant>
      <vt:variant>
        <vt:i4>39</vt:i4>
      </vt:variant>
    </vt:vector>
  </HeadingPairs>
  <TitlesOfParts>
    <vt:vector size="50" baseType="lpstr">
      <vt:lpstr>Arial</vt:lpstr>
      <vt:lpstr>Calibri</vt:lpstr>
      <vt:lpstr>Frutiger LT Com 45 Light</vt:lpstr>
      <vt:lpstr>Frutiger LT Com 65 Bold</vt:lpstr>
      <vt:lpstr>Frutiger LT Com 75 Black</vt:lpstr>
      <vt:lpstr>Google Sans</vt:lpstr>
      <vt:lpstr>Open Sans Semibold</vt:lpstr>
      <vt:lpstr>Söhne</vt:lpstr>
      <vt:lpstr>Wingdings</vt:lpstr>
      <vt:lpstr>Fraunhofer_Master_16-9</vt:lpstr>
      <vt:lpstr>think-cell Folie</vt:lpstr>
      <vt:lpstr>Apresentação do PowerPoint</vt:lpstr>
      <vt:lpstr>Table of Contents</vt:lpstr>
      <vt:lpstr>Table of Contents</vt:lpstr>
      <vt:lpstr>Table of Contents</vt:lpstr>
      <vt:lpstr>Table of Contents</vt:lpstr>
      <vt:lpstr>Table of Contents</vt:lpstr>
      <vt:lpstr>Table of Contents</vt:lpstr>
      <vt:lpstr>The Evolution of Wireless Connectivity</vt:lpstr>
      <vt:lpstr>The Evolution of Wireless Connectivity</vt:lpstr>
      <vt:lpstr>Table of Contents</vt:lpstr>
      <vt:lpstr>Definition of the Study Problem</vt:lpstr>
      <vt:lpstr>Table of Contents</vt:lpstr>
      <vt:lpstr>Contextualization</vt:lpstr>
      <vt:lpstr>Contextualization</vt:lpstr>
      <vt:lpstr>Table of Contents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Table of Contents</vt:lpstr>
      <vt:lpstr>Conclusion</vt:lpstr>
      <vt:lpstr>Apresentação do PowerPoint</vt:lpstr>
      <vt:lpstr>Apresentação do PowerPoint</vt:lpstr>
      <vt:lpstr>Apresentação do PowerPoint</vt:lpstr>
      <vt:lpstr>Measurements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Souza Simoes, Luiza</dc:creator>
  <cp:lastModifiedBy>Conta da Microsoft</cp:lastModifiedBy>
  <cp:revision>52</cp:revision>
  <dcterms:created xsi:type="dcterms:W3CDTF">2023-06-21T08:08:28Z</dcterms:created>
  <dcterms:modified xsi:type="dcterms:W3CDTF">2023-07-05T10:26:47Z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0x010100D42AA5F4068B6A449F3C4DAA707E85D5</vt:lpwstr>
  </property>
</Properties>
</file>